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  <p:sldMasterId id="2147483852" r:id="rId2"/>
  </p:sldMasterIdLst>
  <p:notesMasterIdLst>
    <p:notesMasterId r:id="rId20"/>
  </p:notesMasterIdLst>
  <p:sldIdLst>
    <p:sldId id="257" r:id="rId3"/>
    <p:sldId id="599" r:id="rId4"/>
    <p:sldId id="589" r:id="rId5"/>
    <p:sldId id="600" r:id="rId6"/>
    <p:sldId id="601" r:id="rId7"/>
    <p:sldId id="602" r:id="rId8"/>
    <p:sldId id="262" r:id="rId9"/>
    <p:sldId id="603" r:id="rId10"/>
    <p:sldId id="611" r:id="rId11"/>
    <p:sldId id="587" r:id="rId12"/>
    <p:sldId id="604" r:id="rId13"/>
    <p:sldId id="605" r:id="rId14"/>
    <p:sldId id="606" r:id="rId15"/>
    <p:sldId id="608" r:id="rId16"/>
    <p:sldId id="610" r:id="rId17"/>
    <p:sldId id="609" r:id="rId18"/>
    <p:sldId id="592" r:id="rId19"/>
  </p:sldIdLst>
  <p:sldSz cx="12192000" cy="6858000"/>
  <p:notesSz cx="7315200" cy="96012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054" autoAdjust="0"/>
    <p:restoredTop sz="94694"/>
  </p:normalViewPr>
  <p:slideViewPr>
    <p:cSldViewPr snapToGrid="0">
      <p:cViewPr varScale="1">
        <p:scale>
          <a:sx n="104" d="100"/>
          <a:sy n="104" d="100"/>
        </p:scale>
        <p:origin x="108" y="3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r">
              <a:defRPr sz="1200"/>
            </a:lvl1pPr>
          </a:lstStyle>
          <a:p>
            <a:fld id="{D5D49A0E-9284-D84A-8021-C9903127BBD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00150"/>
            <a:ext cx="5762625" cy="3241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58" tIns="48329" rIns="96658" bIns="4832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r">
              <a:defRPr sz="1200"/>
            </a:lvl1pPr>
          </a:lstStyle>
          <a:p>
            <a:fld id="{C0579A71-8C09-3441-BA2F-FC70D7462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4314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4556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88124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5252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53043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22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9637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4064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7702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853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137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5701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6069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66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8766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6983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1011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547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7602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6715F-FA67-42B7-B3D6-D2128825C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3834E0-9277-48EF-AE1A-AC2B5FE95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D1D3A-D9F5-4461-B2D0-FA30A60A5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D461F-1394-4E29-AFDE-5E396B13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589D7-40A5-4F50-96F0-0DC0BED0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0098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54789-1401-4113-B079-C03226196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A3EE5-3E7F-44A5-B3D4-55EFCD825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E2961-60A8-48FC-B78C-04678F667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ADAE6-2F3A-48CF-819D-E38C43E82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B7D02-0C4F-448E-B282-6D6A2782B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7327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DEFF-21C1-4589-BFC8-BB8C00A02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6CBCE-E4F2-40AD-85AB-E27E55310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8A3B1-AD59-4A2D-9FE6-DB59EC37C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FD6DD-2BEE-451D-A8EF-82F2F362D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51B11-8A9F-46E2-941E-7497B1F98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9291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4253C-463F-4BC9-86F1-1DEEF295E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5BFE5-27BD-41A0-A7B4-ABC5F39D7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A86BB9-0106-4492-AF2E-006EB170C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E60D3-F43B-4BAB-9489-3C858D1D1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1CC2B-926D-44D3-A128-04A1B1B3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844F3-6B8F-499C-B817-F085B559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35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BBCF-7D8D-422A-8488-2C1E221FE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2F30C-645E-47E6-A218-F72F24C15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39F573-2029-45A2-8663-2D05B9B04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89CAE-8D26-4732-93CC-5A231D58FF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CE8570-6862-4FAF-916F-1CAA979ED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828694-56CE-43E7-9A37-5C09A485A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6BE2A8-29A0-40E7-AB2E-1805F8A93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54890D-8A28-49F1-B08F-0592D60D0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3742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18B22-50CB-4365-971B-F4E2598B2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FCE6EE-95AD-4274-9FC5-17EC4FCEC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FD7930-7FD7-46EE-8F7B-5ECAC57B3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A7C5CA-D3C6-460E-A395-54EA61EBB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3709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383F37-35FD-4BA9-BDBD-78821718F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9BB9E9-1CDD-49DA-8806-CF20CC24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10DD2-4F84-411B-BA18-5CAB021FD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8474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239CD-2CE5-45CD-BE2C-AE4344CBE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CD798-EA6E-4CB8-A6C5-BC1A71623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BDC48-9569-4B4B-A163-402F68523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88D7F-CF77-4B8B-BAB1-F32C315F4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3F5D9-81A1-40E1-A51D-C3661911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059EE-CDAE-42F9-9CE4-23A00035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2863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410D7-B6D8-4A36-B088-A9EBCFBC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28A01D-1181-4B3D-A632-076BA24287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E9DE5-2012-4010-A726-6C912CCE9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99352-997A-46A2-A0C5-853321B75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2AA9A-E07D-4DB7-AA0C-E572B2F68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8B0D1-84BC-479C-9ABF-B553F60ED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63779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270F-5FEB-4C0C-B199-D43643B38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773D4A-F898-4A20-9D8C-2F26A2294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DB94D-E914-4433-BF03-AD991F070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6771A-7C0C-4CAB-A954-C175DE4F3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BE527-D3B1-4ACA-90F4-A2753D51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06680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A8CE1B-2F5E-41FC-8DBE-92844E72E5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86625F-C574-479B-96C6-934339FA7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94860-CF57-46DA-908E-F42A40CC6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0F027-D6EE-454E-977D-18769318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EC96B-1024-43F7-BB2D-8D5E1F4FF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5686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719" y="1352852"/>
            <a:ext cx="10881682" cy="4823519"/>
          </a:xfrm>
          <a:prstGeom prst="rect">
            <a:avLst/>
          </a:prstGeom>
        </p:spPr>
        <p:txBody>
          <a:bodyPr/>
          <a:lstStyle>
            <a:lvl1pPr>
              <a:defRPr>
                <a:latin typeface="Century" panose="02040604050505020304" pitchFamily="18" charset="0"/>
              </a:defRPr>
            </a:lvl1pPr>
            <a:lvl2pPr>
              <a:defRPr>
                <a:latin typeface="Century" panose="02040604050505020304" pitchFamily="18" charset="0"/>
              </a:defRPr>
            </a:lvl2pPr>
            <a:lvl3pPr>
              <a:defRPr>
                <a:latin typeface="Century" panose="02040604050505020304" pitchFamily="18" charset="0"/>
              </a:defRPr>
            </a:lvl3pPr>
            <a:lvl4pPr>
              <a:defRPr>
                <a:latin typeface="Century" panose="02040604050505020304" pitchFamily="18" charset="0"/>
              </a:defRPr>
            </a:lvl4pPr>
            <a:lvl5pPr>
              <a:defRPr>
                <a:latin typeface="Century" panose="020406040505050203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604" y="6356450"/>
            <a:ext cx="2743604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50BC700-04AC-493C-B596-6FCF88B186C0}" type="datetime1">
              <a:rPr lang="en-US" smtClean="0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pPr defTabSz="89223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9/30/2026</a:t>
            </a:fld>
            <a:endParaRPr lang="en-US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795" y="6356450"/>
            <a:ext cx="4116412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t>DC Board of Elections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9795" y="6356450"/>
            <a:ext cx="2743602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38DCD0-63D2-49E1-B615-47A6C73A1BB0}" type="slidenum">
              <a:rPr lang="en-US" altLang="en-US" smtClean="0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pPr defTabSz="89223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58003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913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8652EC-6E6F-4E3B-8A97-D6FE2E615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24436-61C2-4980-8C86-394485DC1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116D1-301B-4A85-91AD-DA089F6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EABE2-0A0E-4502-B260-1C09FAD0D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A72A2-CB9E-4D06-A96F-545542525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9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cboe.org/rcv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FB1AD9-9B4B-428A-8835-EBD45BA24280}"/>
              </a:ext>
            </a:extLst>
          </p:cNvPr>
          <p:cNvSpPr/>
          <p:nvPr/>
        </p:nvSpPr>
        <p:spPr>
          <a:xfrm>
            <a:off x="-80434" y="-122528"/>
            <a:ext cx="12352867" cy="726377"/>
          </a:xfrm>
          <a:prstGeom prst="rect">
            <a:avLst/>
          </a:prstGeom>
          <a:solidFill>
            <a:srgbClr val="009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51450B-0DD9-4999-8515-F4FA2B118480}"/>
              </a:ext>
            </a:extLst>
          </p:cNvPr>
          <p:cNvSpPr/>
          <p:nvPr/>
        </p:nvSpPr>
        <p:spPr>
          <a:xfrm>
            <a:off x="-80434" y="-122528"/>
            <a:ext cx="12352867" cy="618067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CA82BB-7BFF-4005-B637-D76A9974E890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7A9CE8-968D-4A37-BE84-B26E84028D6F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CDBB9D-6E74-4BB5-9EE1-7EE916A30880}"/>
              </a:ext>
            </a:extLst>
          </p:cNvPr>
          <p:cNvGrpSpPr/>
          <p:nvPr/>
        </p:nvGrpSpPr>
        <p:grpSpPr>
          <a:xfrm>
            <a:off x="566687" y="2514007"/>
            <a:ext cx="8509579" cy="2493709"/>
            <a:chOff x="566688" y="2385167"/>
            <a:chExt cx="8509579" cy="2493709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DC8D31FA-4A97-421B-A04C-C7B355382C86}"/>
                </a:ext>
              </a:extLst>
            </p:cNvPr>
            <p:cNvSpPr txBox="1"/>
            <p:nvPr/>
          </p:nvSpPr>
          <p:spPr>
            <a:xfrm>
              <a:off x="566688" y="2385167"/>
              <a:ext cx="8509579" cy="1325563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rmAutofit fontScale="87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am-ET" sz="5400" b="1" i="0" u="none" strike="noStrike" cap="none" baseline="0" dirty="0">
                  <a:solidFill>
                    <a:srgbClr val="1E4177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ለ2026 አጠቃላይ ምርጫ ዝግጅት ማድረግ</a:t>
              </a:r>
              <a:endParaRPr kumimoji="0" lang="en-US" sz="5400" b="1" i="0" u="none" strike="noStrike" kern="1200" cap="none" normalizeH="0" baseline="0" noProof="0" dirty="0">
                <a:ln>
                  <a:noFill/>
                </a:ln>
                <a:solidFill>
                  <a:srgbClr val="1E4177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206FBD-9F7E-4C59-BCCD-890C6C6F4F4D}"/>
                </a:ext>
              </a:extLst>
            </p:cNvPr>
            <p:cNvSpPr txBox="1"/>
            <p:nvPr/>
          </p:nvSpPr>
          <p:spPr>
            <a:xfrm>
              <a:off x="606145" y="3525361"/>
              <a:ext cx="8430663" cy="769441"/>
            </a:xfrm>
            <a:prstGeom prst="rect">
              <a:avLst/>
            </a:prstGeom>
            <a:noFill/>
          </p:spPr>
          <p:txBody>
            <a:bodyPr wrap="square" rtlCol="0">
              <a:normAutofit fontScale="85000" lnSpcReduction="1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am-ET" sz="4400" b="1" i="0" u="none" strike="noStrike" cap="none" baseline="0" dirty="0">
                  <a:solidFill>
                    <a:srgbClr val="1E4177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በ</a:t>
              </a:r>
              <a:r>
                <a:rPr lang="am-ET" sz="4400" b="1" i="0" u="none" strike="noStrike" cap="none" baseline="0" dirty="0">
                  <a:solidFill>
                    <a:srgbClr val="0070C0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ደረጃ የተመሰረተ የምርጫ አሰጣጥ ዘዴ</a:t>
              </a:r>
              <a:endParaRPr kumimoji="0" lang="en-US" sz="4400" b="1" i="0" u="none" strike="noStrike" kern="1200" cap="none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4EE4584-D198-4FBE-BDD9-AEDD512145F2}"/>
                </a:ext>
              </a:extLst>
            </p:cNvPr>
            <p:cNvCxnSpPr/>
            <p:nvPr/>
          </p:nvCxnSpPr>
          <p:spPr>
            <a:xfrm>
              <a:off x="656086" y="4878876"/>
              <a:ext cx="3079630" cy="0"/>
            </a:xfrm>
            <a:prstGeom prst="line">
              <a:avLst/>
            </a:prstGeom>
            <a:ln w="28575">
              <a:solidFill>
                <a:srgbClr val="10CF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901E4D7B-CF5A-4CDD-ADCB-0D61224373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566687" y="931232"/>
            <a:ext cx="1730480" cy="1325564"/>
          </a:xfrm>
          <a:prstGeom prst="rect">
            <a:avLst/>
          </a:prstGeom>
        </p:spPr>
      </p:pic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6DDB4996-719F-4333-9D0A-A18DC8FC70E2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A04045CB-73D6-4424-A925-9A77B02155C8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FB3187DA-05AC-454D-BB46-24F23453433F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99451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8F1A86A-2DE1-4B08-8B57-49EC0CC396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9670" y="-582901"/>
            <a:ext cx="6266807" cy="83557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8272512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አጀንዳ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B33C056-694F-4586-92BB-CE1A85FDBCA0}"/>
              </a:ext>
            </a:extLst>
          </p:cNvPr>
          <p:cNvSpPr txBox="1"/>
          <p:nvPr/>
        </p:nvSpPr>
        <p:spPr>
          <a:xfrm>
            <a:off x="566688" y="1656670"/>
            <a:ext cx="7146445" cy="3377148"/>
          </a:xfrm>
          <a:prstGeom prst="rect">
            <a:avLst/>
          </a:prstGeom>
        </p:spPr>
        <p:txBody>
          <a:bodyPr wrap="square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እንኳን ደህና መጡ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በምርጫ አማራጮች ቅደም ተከተል ላይ የተመሠረተ የምርጫ ስርዓት [Ranked Choice Voting (RCV)] ግምገማ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ለአጠቃላይ ምርጫ መዘጋጀት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AVR – አውቶማቲክ የምርጫ ተሳታፊዎች ምዝገባ(Automatic Voter Registration)</a:t>
            </a:r>
            <a:endParaRPr kumimoji="0" lang="en-US" sz="32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አስፈላጊ ዝመናዎች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የሚገኙ ግብዓቶች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ጥያቄ እና መልሶች</a:t>
            </a:r>
            <a:endParaRPr kumimoji="0" lang="en-US" sz="24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671961" y="124771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38782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የዌቢናር መመሪያዎች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671961" y="121036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292E92F6-54C5-4627-B76D-C85249D71274}"/>
              </a:ext>
            </a:extLst>
          </p:cNvPr>
          <p:cNvSpPr txBox="1"/>
          <p:nvPr/>
        </p:nvSpPr>
        <p:spPr>
          <a:xfrm>
            <a:off x="566688" y="1590949"/>
            <a:ext cx="11243020" cy="672283"/>
          </a:xfrm>
          <a:prstGeom prst="rect">
            <a:avLst/>
          </a:prstGeom>
        </p:spPr>
        <p:txBody>
          <a:bodyPr wrap="square">
            <a:normAutofit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4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በመጨረሻ ላይ የጥያቄና መልስ ክፍለ ጊዜ ይኖራል፣ ነገር ግን በስብሰባ መቆጣጠሪያው ፓነል ላይ ያለውን “ጥያቄና መልስ” ባህሪ በመጠቀም በማንኛውም ጊዜ ጥያቄ ለማስገባት ነጻነት ይሰማዎት።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E6CCA9-8830-453D-9858-E26A11E68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961" y="2950098"/>
            <a:ext cx="8852159" cy="59136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C135FFC-6D4C-4151-9EF1-629148866B54}"/>
              </a:ext>
            </a:extLst>
          </p:cNvPr>
          <p:cNvSpPr txBox="1"/>
          <p:nvPr/>
        </p:nvSpPr>
        <p:spPr>
          <a:xfrm>
            <a:off x="566688" y="3820183"/>
            <a:ext cx="11243020" cy="1740108"/>
          </a:xfrm>
          <a:prstGeom prst="rect">
            <a:avLst/>
          </a:prstGeom>
        </p:spPr>
        <p:txBody>
          <a:bodyPr wrap="square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የጥያቄና መልስ አተገባበርን በመጠቀም ጥያቄ ለመጠየቅ፦</a:t>
            </a:r>
          </a:p>
          <a:p>
            <a:pPr marL="742950" lvl="1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የጥያቄና መልስ ሳጥን ውስጥ ጥያቄዎን ይጻፉ። ላክ የሚለው ላይ ጠቅ ያድርጉ።</a:t>
            </a:r>
          </a:p>
          <a:p>
            <a:pPr marL="1200150" lvl="2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ማስታወሻ፡- ጥያቄ ሲጠይቁ ስምዎ በጥያቄና መልስ ውስጥ እንዳይያያዝ ከፈለጉ፣ “ስም-አልባ አርገህ ላክ” የሚለው ላይ ምልክት ያድርጉ። </a:t>
            </a:r>
            <a:endParaRPr kumimoji="0" lang="en-US" sz="24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306276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353D8-27C2-464E-9249-955D03F1FB9B}"/>
              </a:ext>
            </a:extLst>
          </p:cNvPr>
          <p:cNvSpPr/>
          <p:nvPr/>
        </p:nvSpPr>
        <p:spPr>
          <a:xfrm rot="2275475">
            <a:off x="6790681" y="-1283689"/>
            <a:ext cx="6515191" cy="1229976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EC43EA-AC03-414F-B3F9-08663AFC23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07" r="3621"/>
          <a:stretch>
            <a:fillRect/>
          </a:stretch>
        </p:blipFill>
        <p:spPr>
          <a:xfrm>
            <a:off x="7450486" y="181497"/>
            <a:ext cx="4370962" cy="649500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C905A6B-B515-415B-85F4-5A486FF3A41C}"/>
              </a:ext>
            </a:extLst>
          </p:cNvPr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 wrap="square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የRCV ግምገማ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በድምጽ መስጫ ወረቀትዎን እንዴት ምልክት እንደሚያደርጉ</a:t>
            </a:r>
            <a:endParaRPr kumimoji="0" lang="en-US" sz="3600" b="1" i="0" u="none" strike="noStrike" kern="1200" cap="none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EB88F4-D9E3-41D4-AC8C-F4491DEFCB89}"/>
              </a:ext>
            </a:extLst>
          </p:cNvPr>
          <p:cNvSpPr txBox="1"/>
          <p:nvPr/>
        </p:nvSpPr>
        <p:spPr>
          <a:xfrm>
            <a:off x="304041" y="1929065"/>
            <a:ext cx="5791959" cy="3113989"/>
          </a:xfrm>
          <a:prstGeom prst="rect">
            <a:avLst/>
          </a:prstGeom>
        </p:spPr>
        <p:txBody>
          <a:bodyPr wrap="square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በእያንዳንዱ አምድ አንድ ክበብ ውስጥ ብቻ ይሙሉ።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እስከ አምስት የሚደርሱ እጩዎችን በቅደም ተከተል ያስቀምጡ።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ተጨማሪ እጩዎችን በቅደም ተከተል ማስቀመጥ </a:t>
            </a:r>
            <a:r>
              <a:rPr lang="am-ET" sz="2400" b="0" i="0" u="none" strike="noStrike" cap="none" baseline="3000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በመጀመሪያ</a:t>
            </a: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ምርጫዎ ላይ ምንም ዓይነት ተጽእኖ አያደርግም።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ድምጽ ሰጪዎች ለእጩዎች ደረጃ እንዲሰጡ አይጠየቁም። ድምጽ ሰጪዎች ከፈለጉ አንድ እጩ ብቻ ሊመርጡ ይችላሉ።</a:t>
            </a:r>
            <a:endParaRPr kumimoji="0" lang="en-US" sz="24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C8B7A5-E6C4-4EDC-889E-79D0EDC40C5E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01364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304041" y="392501"/>
            <a:ext cx="823959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መወገድ ያለባቸው ስህተቶች፡-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3600" b="1" i="0" u="none" strike="noStrike" cap="none" baseline="0" dirty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የደረጃ አሰጣጥ ስህተቶች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ED564-8118-4340-97C8-B0DD3427BD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36" b="47745"/>
          <a:stretch>
            <a:fillRect/>
          </a:stretch>
        </p:blipFill>
        <p:spPr>
          <a:xfrm>
            <a:off x="1457188" y="2001346"/>
            <a:ext cx="4109117" cy="40856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763A3AEF-AC5F-4506-AFC7-8C7292C50B38}"/>
              </a:ext>
            </a:extLst>
          </p:cNvPr>
          <p:cNvSpPr/>
          <p:nvPr/>
        </p:nvSpPr>
        <p:spPr>
          <a:xfrm>
            <a:off x="3877263" y="3999079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A39D73-D619-460E-B70C-6FB7557EB7B0}"/>
              </a:ext>
            </a:extLst>
          </p:cNvPr>
          <p:cNvSpPr/>
          <p:nvPr/>
        </p:nvSpPr>
        <p:spPr>
          <a:xfrm>
            <a:off x="4242147" y="3999079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02980A-CAA1-4DC7-965F-E4EC78E636B8}"/>
              </a:ext>
            </a:extLst>
          </p:cNvPr>
          <p:cNvSpPr/>
          <p:nvPr/>
        </p:nvSpPr>
        <p:spPr>
          <a:xfrm>
            <a:off x="4607031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04EB16-4D5D-4EF2-87A8-2DD91A8AAFE6}"/>
              </a:ext>
            </a:extLst>
          </p:cNvPr>
          <p:cNvSpPr/>
          <p:nvPr/>
        </p:nvSpPr>
        <p:spPr>
          <a:xfrm>
            <a:off x="4556933" y="2017711"/>
            <a:ext cx="320040" cy="4068309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D53C70-51EB-462B-958C-7986B628C5C5}"/>
              </a:ext>
            </a:extLst>
          </p:cNvPr>
          <p:cNvSpPr/>
          <p:nvPr/>
        </p:nvSpPr>
        <p:spPr>
          <a:xfrm>
            <a:off x="4173775" y="2013153"/>
            <a:ext cx="383158" cy="4082838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40A779-76C9-4C97-B848-4F06F8D7C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1520" y="1994096"/>
            <a:ext cx="4109060" cy="40846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B8AE9BB4-0AA0-4ED0-A75D-B10D55D7D4E4}"/>
              </a:ext>
            </a:extLst>
          </p:cNvPr>
          <p:cNvSpPr/>
          <p:nvPr/>
        </p:nvSpPr>
        <p:spPr>
          <a:xfrm>
            <a:off x="9067546" y="3568784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80904F6-EF50-4AAC-847F-FD3B7D31739A}"/>
              </a:ext>
            </a:extLst>
          </p:cNvPr>
          <p:cNvSpPr/>
          <p:nvPr/>
        </p:nvSpPr>
        <p:spPr>
          <a:xfrm>
            <a:off x="9428604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767B99-F599-41F7-B9C7-3353B0179CDB}"/>
              </a:ext>
            </a:extLst>
          </p:cNvPr>
          <p:cNvSpPr/>
          <p:nvPr/>
        </p:nvSpPr>
        <p:spPr>
          <a:xfrm>
            <a:off x="9428604" y="443818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508D5F2-7A9D-4854-8D4C-D8BB6E07F266}"/>
              </a:ext>
            </a:extLst>
          </p:cNvPr>
          <p:cNvSpPr/>
          <p:nvPr/>
        </p:nvSpPr>
        <p:spPr>
          <a:xfrm>
            <a:off x="9781883" y="485643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C0BFCA-6DE1-41F3-989C-763211F7376D}"/>
              </a:ext>
            </a:extLst>
          </p:cNvPr>
          <p:cNvSpPr/>
          <p:nvPr/>
        </p:nvSpPr>
        <p:spPr>
          <a:xfrm>
            <a:off x="9692334" y="1986846"/>
            <a:ext cx="344235" cy="408467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54E8A4-B42B-488D-8B9D-2190AAC4B589}"/>
              </a:ext>
            </a:extLst>
          </p:cNvPr>
          <p:cNvSpPr/>
          <p:nvPr/>
        </p:nvSpPr>
        <p:spPr>
          <a:xfrm>
            <a:off x="9337900" y="2001346"/>
            <a:ext cx="358893" cy="408467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423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304041" y="392501"/>
            <a:ext cx="8376214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መወገድ ያለባቸው ስህተቶች፡-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3600" b="1" i="0" u="none" strike="noStrike" cap="none" baseline="0" dirty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መዝለል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ED564-8118-4340-97C8-B0DD3427BD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36" b="47745"/>
          <a:stretch>
            <a:fillRect/>
          </a:stretch>
        </p:blipFill>
        <p:spPr>
          <a:xfrm>
            <a:off x="1457188" y="2001346"/>
            <a:ext cx="4109117" cy="40856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763A3AEF-AC5F-4506-AFC7-8C7292C50B38}"/>
              </a:ext>
            </a:extLst>
          </p:cNvPr>
          <p:cNvSpPr/>
          <p:nvPr/>
        </p:nvSpPr>
        <p:spPr>
          <a:xfrm>
            <a:off x="3926347" y="3564364"/>
            <a:ext cx="173024" cy="104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A39D73-D619-460E-B70C-6FB7557EB7B0}"/>
              </a:ext>
            </a:extLst>
          </p:cNvPr>
          <p:cNvSpPr/>
          <p:nvPr/>
        </p:nvSpPr>
        <p:spPr>
          <a:xfrm>
            <a:off x="4958096" y="442994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02980A-CAA1-4DC7-965F-E4EC78E636B8}"/>
              </a:ext>
            </a:extLst>
          </p:cNvPr>
          <p:cNvSpPr/>
          <p:nvPr/>
        </p:nvSpPr>
        <p:spPr>
          <a:xfrm>
            <a:off x="4607031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40A779-76C9-4C97-B848-4F06F8D7C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752" y="2001346"/>
            <a:ext cx="4109060" cy="40846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3508D5F2-7A9D-4854-8D4C-D8BB6E07F266}"/>
              </a:ext>
            </a:extLst>
          </p:cNvPr>
          <p:cNvSpPr/>
          <p:nvPr/>
        </p:nvSpPr>
        <p:spPr>
          <a:xfrm>
            <a:off x="9773138" y="442994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10CCA-4689-42B8-8222-7CCB005C7436}"/>
              </a:ext>
            </a:extLst>
          </p:cNvPr>
          <p:cNvSpPr/>
          <p:nvPr/>
        </p:nvSpPr>
        <p:spPr>
          <a:xfrm>
            <a:off x="4173909" y="1989916"/>
            <a:ext cx="363972" cy="409610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>
              <a:solidFill>
                <a:srgbClr val="009DD9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6A9FBEF-4F8C-4F6A-84ED-2F77D251349B}"/>
              </a:ext>
            </a:extLst>
          </p:cNvPr>
          <p:cNvSpPr/>
          <p:nvPr/>
        </p:nvSpPr>
        <p:spPr>
          <a:xfrm>
            <a:off x="8988951" y="2019094"/>
            <a:ext cx="345404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>
              <a:solidFill>
                <a:srgbClr val="009DD9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46486B-61FB-4BDC-81E4-8088C90D308C}"/>
              </a:ext>
            </a:extLst>
          </p:cNvPr>
          <p:cNvSpPr/>
          <p:nvPr/>
        </p:nvSpPr>
        <p:spPr>
          <a:xfrm>
            <a:off x="9334355" y="2019094"/>
            <a:ext cx="364245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7AD4253-4D75-4237-A060-B712368D8DB2}"/>
              </a:ext>
            </a:extLst>
          </p:cNvPr>
          <p:cNvSpPr/>
          <p:nvPr/>
        </p:nvSpPr>
        <p:spPr>
          <a:xfrm>
            <a:off x="10044004" y="2019094"/>
            <a:ext cx="345404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515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90184744-E8AA-84CA-AC13-BCE6C65F01D2}"/>
              </a:ext>
            </a:extLst>
          </p:cNvPr>
          <p:cNvSpPr/>
          <p:nvPr/>
        </p:nvSpPr>
        <p:spPr>
          <a:xfrm>
            <a:off x="8428671" y="596592"/>
            <a:ext cx="3312795" cy="6930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9AB36C-BC89-2B66-4DDB-C1D0232E1038}"/>
              </a:ext>
            </a:extLst>
          </p:cNvPr>
          <p:cNvSpPr txBox="1"/>
          <p:nvPr/>
        </p:nvSpPr>
        <p:spPr>
          <a:xfrm>
            <a:off x="8428671" y="744339"/>
            <a:ext cx="4137535" cy="4616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am-ET" sz="19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በሠንጠረዥ የማስቀመጥ ሂደት</a:t>
            </a:r>
            <a:endParaRPr lang="en-US" sz="19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C3C5E8-2386-6624-79C3-773871A8F773}"/>
              </a:ext>
            </a:extLst>
          </p:cNvPr>
          <p:cNvSpPr txBox="1"/>
          <p:nvPr/>
        </p:nvSpPr>
        <p:spPr>
          <a:xfrm>
            <a:off x="777675" y="754613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am-ET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ዙር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4DB640-A339-3C01-7538-FE9C10A6FBD1}"/>
              </a:ext>
            </a:extLst>
          </p:cNvPr>
          <p:cNvSpPr txBox="1"/>
          <p:nvPr/>
        </p:nvSpPr>
        <p:spPr>
          <a:xfrm>
            <a:off x="777675" y="1057420"/>
            <a:ext cx="2468880" cy="70788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am-ET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የመጀመሪያ ምርጫዎች ይቆጠራሉ።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D1CFE0-C138-C254-A0C0-CD45D01398E4}"/>
              </a:ext>
            </a:extLst>
          </p:cNvPr>
          <p:cNvSpPr txBox="1"/>
          <p:nvPr/>
        </p:nvSpPr>
        <p:spPr>
          <a:xfrm>
            <a:off x="777675" y="2778759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am-ET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ዙር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0D8E0D-B1C4-1F1D-6377-A4C41EA3FA03}"/>
              </a:ext>
            </a:extLst>
          </p:cNvPr>
          <p:cNvSpPr txBox="1"/>
          <p:nvPr/>
        </p:nvSpPr>
        <p:spPr>
          <a:xfrm>
            <a:off x="777675" y="4885272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am-ET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ዙር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2AC34E-DEC3-2C78-FC02-5B6E2D5960DB}"/>
              </a:ext>
            </a:extLst>
          </p:cNvPr>
          <p:cNvSpPr txBox="1"/>
          <p:nvPr/>
        </p:nvSpPr>
        <p:spPr>
          <a:xfrm>
            <a:off x="777675" y="3106854"/>
            <a:ext cx="3226435" cy="163121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am-ET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በጣም ያነሰ ድምጽ ያገኘው እጩ ይወገዳል። እነዚያ ድምጽ መስጫ ወረቀቶች ወደ ድምጽ ሰጪው ቀጣይ ምርጫ ይተላለፋሉ።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39B56B-0E6D-6AA5-5A71-C1EBE7231C4A}"/>
              </a:ext>
            </a:extLst>
          </p:cNvPr>
          <p:cNvSpPr txBox="1"/>
          <p:nvPr/>
        </p:nvSpPr>
        <p:spPr>
          <a:xfrm>
            <a:off x="777675" y="5188565"/>
            <a:ext cx="2639513" cy="132343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am-ET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ይህ ሂደት አንድ እጩ አብላጫ ድምጽ እስኪያገኝ ድረስ ይቀጥላል።</a:t>
            </a:r>
          </a:p>
        </p:txBody>
      </p:sp>
      <p:pic>
        <p:nvPicPr>
          <p:cNvPr id="30" name="Graphic 29" descr="Trophy">
            <a:extLst>
              <a:ext uri="{FF2B5EF4-FFF2-40B4-BE49-F238E27FC236}">
                <a16:creationId xmlns:a16="http://schemas.microsoft.com/office/drawing/2014/main" id="{FD6C8156-BC6A-01CA-E538-2E13294B4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5430" y="4670405"/>
            <a:ext cx="1036320" cy="10363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A104E07-D463-0C83-856C-82380CECD83B}"/>
              </a:ext>
            </a:extLst>
          </p:cNvPr>
          <p:cNvSpPr txBox="1"/>
          <p:nvPr/>
        </p:nvSpPr>
        <p:spPr>
          <a:xfrm>
            <a:off x="9491254" y="4746773"/>
            <a:ext cx="412024" cy="538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am-ET" sz="29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Phosphate Solid"/>
                <a:ea typeface="Phosphate Solid"/>
                <a:cs typeface="Phosphate Solid"/>
              </a:rPr>
              <a:t>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836DF8-3E79-FD9E-3BEA-57ABCE71FD6B}"/>
              </a:ext>
            </a:extLst>
          </p:cNvPr>
          <p:cNvSpPr txBox="1"/>
          <p:nvPr/>
        </p:nvSpPr>
        <p:spPr>
          <a:xfrm>
            <a:off x="9328785" y="5579864"/>
            <a:ext cx="716280" cy="369332"/>
          </a:xfrm>
          <a:prstGeom prst="rect">
            <a:avLst/>
          </a:prstGeom>
          <a:noFill/>
        </p:spPr>
        <p:txBody>
          <a:bodyPr wrap="square" rtlCol="0">
            <a:normAutofit fontScale="80000" lnSpcReduction="20000"/>
          </a:bodyPr>
          <a:lstStyle/>
          <a:p>
            <a:r>
              <a:rPr lang="am-ET" sz="1800" b="1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ማሸነፎች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C4A5B05-E27F-C23E-07C9-4D2A08B20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0" y="694688"/>
            <a:ext cx="4191000" cy="16637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1F09984-F07B-915D-937F-3D3459BCF9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5872" y="2778759"/>
            <a:ext cx="4305300" cy="1651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57FD3F-9188-056F-0516-928D945246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8109" y="4853251"/>
            <a:ext cx="4445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971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566688" y="176303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421102" y="207332"/>
            <a:ext cx="10430771" cy="1325563"/>
          </a:xfrm>
          <a:prstGeom prst="rect">
            <a:avLst/>
          </a:prstGeom>
        </p:spPr>
        <p:txBody>
          <a:bodyPr wrap="square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በ2026 አጠቃላይ ምርጫ የመራጮች ወረቀትዎ ላይ ምን ይካተታል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1" i="0" u="none" strike="noStrike" kern="1200" cap="none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9D5AD9B-1FEA-42DA-9C4A-D17B7F32560B}"/>
              </a:ext>
            </a:extLst>
          </p:cNvPr>
          <p:cNvSpPr txBox="1"/>
          <p:nvPr/>
        </p:nvSpPr>
        <p:spPr>
          <a:xfrm>
            <a:off x="421102" y="1993173"/>
            <a:ext cx="5791959" cy="3345444"/>
          </a:xfrm>
          <a:prstGeom prst="rect">
            <a:avLst/>
          </a:prstGeom>
        </p:spPr>
        <p:txBody>
          <a:bodyPr wrap="square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የኮሎምቢያ ዲስትሪክት ከንቲባ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ጠቅላይ አቃቤ ህግ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የኮሎምቢያ ዲስትሪክት ምክር ቤት ሊቀመንበር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በአጠቃላይ ውክልና - የኮሎምቢያ ዲስትሪክት ምክር ቤት አባላት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የኮሎምቢያ ዲስትሪክት ምክር ቤት አባላት (ዋርዶች 1፣ 3፣ 5 እና 6)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የስቴቱ የትምህርት ቦርድ አባል (ዋርዶች  1፣ 3፣ 5 እና 6)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649510F-6A64-49AF-92E1-8AD8B829A020}"/>
              </a:ext>
            </a:extLst>
          </p:cNvPr>
          <p:cNvSpPr txBox="1"/>
          <p:nvPr/>
        </p:nvSpPr>
        <p:spPr>
          <a:xfrm>
            <a:off x="6480474" y="1993173"/>
            <a:ext cx="5791959" cy="3345444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ለዩናይትድ ስቴትስ የተወካዮች ምክር ቤት ተወካይ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የዩናይትድ ስቴትስ ሴነተር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የዩናይትድ ስቴትስ ተወካይ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አማካሪ የመኖሪያ አካባቢዎች ኮሚሽነር</a:t>
            </a:r>
          </a:p>
        </p:txBody>
      </p:sp>
    </p:spTree>
    <p:extLst>
      <p:ext uri="{BB962C8B-B14F-4D97-AF65-F5344CB8AC3E}">
        <p14:creationId xmlns:p14="http://schemas.microsoft.com/office/powerpoint/2010/main" val="113755376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1817230-6F3E-4CF5-866C-EF8BE62700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3049" y="-600364"/>
            <a:ext cx="6266807" cy="83557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566688" y="176303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421102" y="207332"/>
            <a:ext cx="10430771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AVR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አውቶማቲክ የምርጫ ተሳታፊዎች ምዝገባ</a:t>
            </a:r>
            <a:endParaRPr kumimoji="0" lang="en-US" sz="3600" b="1" i="0" u="none" strike="noStrike" kern="1200" cap="none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9D5AD9B-1FEA-42DA-9C4A-D17B7F32560B}"/>
              </a:ext>
            </a:extLst>
          </p:cNvPr>
          <p:cNvSpPr txBox="1"/>
          <p:nvPr/>
        </p:nvSpPr>
        <p:spPr>
          <a:xfrm>
            <a:off x="421102" y="1993173"/>
            <a:ext cx="10838025" cy="3479735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አውቶማቲክ የመራጮች ምዝገባ (AVR) ምንድን ነው?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endParaRPr lang="en-US" sz="2200" dirty="0">
              <a:latin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ምዝገባን ያግብሩ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ማሳወቂያውን ይመልሱ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በፖስታ የሚላከውን የመምረጫ ወረቀት ይመልሱ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በኦንላይን ለምርጫ ይመዝገቡ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በBOE ዋና መሥሪያ ቤት ይመዝገቡ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በምርጫ ጣቢያ ይመዝገቡ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649510F-6A64-49AF-92E1-8AD8B829A020}"/>
              </a:ext>
            </a:extLst>
          </p:cNvPr>
          <p:cNvSpPr txBox="1"/>
          <p:nvPr/>
        </p:nvSpPr>
        <p:spPr>
          <a:xfrm>
            <a:off x="6480474" y="1993174"/>
            <a:ext cx="5791959" cy="410178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defRPr/>
            </a:pPr>
            <a:r>
              <a:rPr lang="en-US" sz="2200">
                <a:latin typeface="Trebuchet MS" panose="020B0603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57820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የድምፅ አሰጣጥ መንገዶች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24771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23C09EC0-8801-487A-A6F8-46E765E4FEC1}"/>
              </a:ext>
            </a:extLst>
          </p:cNvPr>
          <p:cNvSpPr txBox="1"/>
          <p:nvPr/>
        </p:nvSpPr>
        <p:spPr>
          <a:xfrm>
            <a:off x="470168" y="3829927"/>
            <a:ext cx="3502265" cy="410178"/>
          </a:xfrm>
          <a:prstGeom prst="rect">
            <a:avLst/>
          </a:prstGeom>
        </p:spPr>
        <p:txBody>
          <a:bodyPr wrap="square">
            <a:normAutofit fontScale="7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am-ET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የፖስታ መልእክት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E9736C7-8415-400C-9D40-C9CF8F6C23A1}"/>
              </a:ext>
            </a:extLst>
          </p:cNvPr>
          <p:cNvGrpSpPr/>
          <p:nvPr/>
        </p:nvGrpSpPr>
        <p:grpSpPr>
          <a:xfrm>
            <a:off x="1299246" y="1970180"/>
            <a:ext cx="1844110" cy="1744569"/>
            <a:chOff x="1510560" y="1970181"/>
            <a:chExt cx="1844110" cy="174456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CB191ED-890F-4836-A9BA-4FFAA1736652}"/>
                </a:ext>
              </a:extLst>
            </p:cNvPr>
            <p:cNvSpPr/>
            <p:nvPr/>
          </p:nvSpPr>
          <p:spPr>
            <a:xfrm>
              <a:off x="1510560" y="1970181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1" name="Graphic 20" descr="Envelope with solid fill">
              <a:extLst>
                <a:ext uri="{FF2B5EF4-FFF2-40B4-BE49-F238E27FC236}">
                  <a16:creationId xmlns:a16="http://schemas.microsoft.com/office/drawing/2014/main" id="{AE06AC40-61EF-4A07-BB49-C50307861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75415" y="2397863"/>
              <a:ext cx="914400" cy="9144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D42AC81-AC1F-4640-AC21-37FA6E472370}"/>
              </a:ext>
            </a:extLst>
          </p:cNvPr>
          <p:cNvGrpSpPr/>
          <p:nvPr/>
        </p:nvGrpSpPr>
        <p:grpSpPr>
          <a:xfrm>
            <a:off x="5230533" y="1970179"/>
            <a:ext cx="1844110" cy="1744569"/>
            <a:chOff x="5173943" y="1970180"/>
            <a:chExt cx="1844110" cy="174456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394AD9D-CC5E-4ACB-B861-05F454457155}"/>
                </a:ext>
              </a:extLst>
            </p:cNvPr>
            <p:cNvSpPr/>
            <p:nvPr/>
          </p:nvSpPr>
          <p:spPr>
            <a:xfrm>
              <a:off x="5173943" y="1970180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3" name="Graphic 22" descr="Checklist with solid fill">
              <a:extLst>
                <a:ext uri="{FF2B5EF4-FFF2-40B4-BE49-F238E27FC236}">
                  <a16:creationId xmlns:a16="http://schemas.microsoft.com/office/drawing/2014/main" id="{5EC6209E-5A38-4DB9-8847-D2A6F21BE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38798" y="2385264"/>
              <a:ext cx="914400" cy="9144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8EACE55-1B97-4154-B327-8EFDF06817E6}"/>
              </a:ext>
            </a:extLst>
          </p:cNvPr>
          <p:cNvGrpSpPr/>
          <p:nvPr/>
        </p:nvGrpSpPr>
        <p:grpSpPr>
          <a:xfrm>
            <a:off x="9161820" y="1970179"/>
            <a:ext cx="1844110" cy="1744569"/>
            <a:chOff x="8837326" y="1982779"/>
            <a:chExt cx="1844110" cy="1744569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0ACE07-0BD6-4AD3-BF65-65EF3244DF24}"/>
                </a:ext>
              </a:extLst>
            </p:cNvPr>
            <p:cNvSpPr/>
            <p:nvPr/>
          </p:nvSpPr>
          <p:spPr>
            <a:xfrm>
              <a:off x="8837326" y="1982779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Graphic 24" descr="Checkmark with solid fill">
              <a:extLst>
                <a:ext uri="{FF2B5EF4-FFF2-40B4-BE49-F238E27FC236}">
                  <a16:creationId xmlns:a16="http://schemas.microsoft.com/office/drawing/2014/main" id="{B4AC04F2-4EAA-4026-A8C5-ABB13E589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02185" y="2385264"/>
              <a:ext cx="914400" cy="914400"/>
            </a:xfrm>
            <a:prstGeom prst="rect">
              <a:avLst/>
            </a:prstGeom>
          </p:spPr>
        </p:pic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4A304189-6E87-4A1E-9882-A17E0553BFC3}"/>
              </a:ext>
            </a:extLst>
          </p:cNvPr>
          <p:cNvSpPr txBox="1"/>
          <p:nvPr/>
        </p:nvSpPr>
        <p:spPr>
          <a:xfrm>
            <a:off x="147898" y="4497885"/>
            <a:ext cx="4146803" cy="642051"/>
          </a:xfrm>
          <a:prstGeom prst="rect">
            <a:avLst/>
          </a:prstGeom>
        </p:spPr>
        <p:txBody>
          <a:bodyPr wrap="square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am-ET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55 የDrop Box ቦታዎች ከኦክቶበር 9 እስከ ኖቬምበር 3 ክፍት ይሆናሉ</a:t>
            </a:r>
            <a:endParaRPr kumimoji="0" lang="en-US" sz="2000" b="1" i="0" u="sng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F69AB8D-7F03-48F7-8CA9-F32EC86BA011}"/>
              </a:ext>
            </a:extLst>
          </p:cNvPr>
          <p:cNvSpPr txBox="1"/>
          <p:nvPr/>
        </p:nvSpPr>
        <p:spPr>
          <a:xfrm>
            <a:off x="4401455" y="3825685"/>
            <a:ext cx="3502265" cy="410178"/>
          </a:xfrm>
          <a:prstGeom prst="rect">
            <a:avLst/>
          </a:prstGeom>
        </p:spPr>
        <p:txBody>
          <a:bodyPr wrap="square">
            <a:normAutofit fontScale="7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am-ET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ቅድመ ድምጽ መስጠት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D743CFB-56DE-4062-A20A-E83701EEC494}"/>
              </a:ext>
            </a:extLst>
          </p:cNvPr>
          <p:cNvSpPr txBox="1"/>
          <p:nvPr/>
        </p:nvSpPr>
        <p:spPr>
          <a:xfrm>
            <a:off x="4430561" y="4497886"/>
            <a:ext cx="3442954" cy="642050"/>
          </a:xfrm>
          <a:prstGeom prst="rect">
            <a:avLst/>
          </a:prstGeom>
        </p:spPr>
        <p:txBody>
          <a:bodyPr wrap="square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25 የድምጽ መስጫ ማዕከላት </a:t>
            </a:r>
            <a:r>
              <a:rPr lang="am-ET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ከኦክቶበር 26 እስከ ኖቬምበር 1</a:t>
            </a: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ክፍት ናቸው</a:t>
            </a:r>
            <a:endParaRPr kumimoji="0" lang="en-US" sz="2000" b="1" i="0" u="sng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79359368-3C61-4887-9703-CCDEE3A30A6B}"/>
              </a:ext>
            </a:extLst>
          </p:cNvPr>
          <p:cNvSpPr txBox="1"/>
          <p:nvPr/>
        </p:nvSpPr>
        <p:spPr>
          <a:xfrm>
            <a:off x="8332742" y="3839086"/>
            <a:ext cx="3502265" cy="410178"/>
          </a:xfrm>
          <a:prstGeom prst="rect">
            <a:avLst/>
          </a:prstGeom>
        </p:spPr>
        <p:txBody>
          <a:bodyPr wrap="square">
            <a:normAutofit fontScale="7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am-ET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የምርጫ ቀን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9E50FC9C-9760-491C-AE84-CFF0D90CB9A3}"/>
              </a:ext>
            </a:extLst>
          </p:cNvPr>
          <p:cNvSpPr txBox="1"/>
          <p:nvPr/>
        </p:nvSpPr>
        <p:spPr>
          <a:xfrm>
            <a:off x="8196849" y="4497886"/>
            <a:ext cx="3764815" cy="642050"/>
          </a:xfrm>
          <a:prstGeom prst="rect">
            <a:avLst/>
          </a:prstGeom>
        </p:spPr>
        <p:txBody>
          <a:bodyPr wrap="square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75 የድምጽ መስጫ ማዕከላት </a:t>
            </a:r>
            <a:r>
              <a:rPr lang="am-ET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ኖቬምበር 3</a:t>
            </a: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ክፍት ናቸው</a:t>
            </a:r>
            <a:endParaRPr kumimoji="0" lang="en-US" sz="2000" b="1" i="0" u="sng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5355538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የ2026 አጠቃላይ ምርጫ አስፈላጊ ቀናት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186450"/>
            <a:ext cx="11095660" cy="3604750"/>
          </a:xfrm>
          <a:prstGeom prst="rect">
            <a:avLst/>
          </a:prstGeom>
        </p:spPr>
        <p:txBody>
          <a:bodyPr wrap="square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የሴፕቴምበር 28 - ኦክቶበር 2 ሳምንት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DCBOE የመምረጫ ወረቀቶችን በፖስታ መላክ ይጀምራል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ከአርብ ኦክቶበር 9 እስከ ማክሰኞ ኖቬምበር 3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55 የፖስታ የድምጽ መስጫ ሳጥኖች ክፍት ናቸው።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ማክሰኞ፣ ኦክቶበር 13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በፖስታ ወይም በመስመር ላይ የቀረቡ የመራጮች ምዝገባ ማመልከቻዎች የመቀበያ የመጨረሻ ቀን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ከሰኞ ኦክቶበር 26፣ እስከ እሁድ ኖቬምበር 1፣ ድረስ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25 የቀድሞ ድምፅ መስጫ ጣቢያዎች ከ8:30 am – 7:00 pm ክፍት ይሆናሉ።</a:t>
            </a:r>
          </a:p>
        </p:txBody>
      </p:sp>
    </p:spTree>
    <p:extLst>
      <p:ext uri="{BB962C8B-B14F-4D97-AF65-F5344CB8AC3E}">
        <p14:creationId xmlns:p14="http://schemas.microsoft.com/office/powerpoint/2010/main" val="44144638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የ2026 አጠቃላይ ምርጫ አስፈላጊ ቀናት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186450"/>
            <a:ext cx="11095660" cy="3142931"/>
          </a:xfrm>
          <a:prstGeom prst="rect">
            <a:avLst/>
          </a:prstGeom>
        </p:spPr>
        <p:txBody>
          <a:bodyPr wrap="square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am-ET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ማክሰኞ፣ ኖቬምበር 3 – የምርጫ ቀን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75 የምርጫ ማእከላት ከ7:00 am – 8:00 pm ይከፈታሉ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እስከ ምሽቱ 8:00 ሰዓት ድረስ ወረፋው ውስጥ እስካሉ ድረስ ድምጽ መስጠት ይችላሉ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አርብ፣ ኖቬምበር 13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በፖስታ የሚላክ የምርጫ ወረቀት የሚደርስበት የመጨረሻ ቀን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እሮብ፣ ዲሴምበር 2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am-ET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የምርጫ ውጤቶች ማረጋገጫ</a:t>
            </a:r>
          </a:p>
        </p:txBody>
      </p:sp>
    </p:spTree>
    <p:extLst>
      <p:ext uri="{BB962C8B-B14F-4D97-AF65-F5344CB8AC3E}">
        <p14:creationId xmlns:p14="http://schemas.microsoft.com/office/powerpoint/2010/main" val="232299446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6F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CB9DC-3EFD-4A66-B63D-36A52001D09D}"/>
              </a:ext>
            </a:extLst>
          </p:cNvPr>
          <p:cNvSpPr txBox="1"/>
          <p:nvPr/>
        </p:nvSpPr>
        <p:spPr>
          <a:xfrm>
            <a:off x="566688" y="232347"/>
            <a:ext cx="10526185" cy="1325563"/>
          </a:xfrm>
          <a:prstGeom prst="rect">
            <a:avLst/>
          </a:prstGeom>
        </p:spPr>
        <p:txBody>
          <a:bodyPr wrap="square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48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የ2026 አጠቃላይ ምርጫ በተመለከተ በተደጋጋሚ የሚጠየቁ ጥያቄዎች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ED23A5C-53EE-4083-8660-99E5397409CF}"/>
              </a:ext>
            </a:extLst>
          </p:cNvPr>
          <p:cNvCxnSpPr/>
          <p:nvPr/>
        </p:nvCxnSpPr>
        <p:spPr>
          <a:xfrm>
            <a:off x="726456" y="139762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FAB685A-64AE-44E6-AA39-CFDBD8DBCB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750" b="19841"/>
          <a:stretch>
            <a:fillRect/>
          </a:stretch>
        </p:blipFill>
        <p:spPr>
          <a:xfrm>
            <a:off x="9848538" y="4869698"/>
            <a:ext cx="2144581" cy="175595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BF5D9C0-EAC6-4B91-93D2-49A5679320CD}"/>
              </a:ext>
            </a:extLst>
          </p:cNvPr>
          <p:cNvSpPr txBox="1"/>
          <p:nvPr/>
        </p:nvSpPr>
        <p:spPr>
          <a:xfrm>
            <a:off x="566688" y="1843272"/>
            <a:ext cx="9176919" cy="410178"/>
          </a:xfrm>
          <a:prstGeom prst="rect">
            <a:avLst/>
          </a:prstGeom>
        </p:spPr>
        <p:txBody>
          <a:bodyPr wrap="square">
            <a:normAutofit fontScale="9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am-ET" sz="28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በፖስታ የተላከው የመምረጫ ወረቀቴ አልደረሰኝም ምን ማድረግ አለብኝ?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B8F20A-C1F1-4C4C-B103-06C7E284600E}"/>
              </a:ext>
            </a:extLst>
          </p:cNvPr>
          <p:cNvSpPr txBox="1"/>
          <p:nvPr/>
        </p:nvSpPr>
        <p:spPr>
          <a:xfrm>
            <a:off x="566688" y="2712510"/>
            <a:ext cx="9794535" cy="410178"/>
          </a:xfrm>
          <a:prstGeom prst="rect">
            <a:avLst/>
          </a:prstGeom>
        </p:spPr>
        <p:txBody>
          <a:bodyPr wrap="square">
            <a:normAutofit fontScale="9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am-ET" sz="2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በምርጫ ወረቀቴ ላይ ስህተት ሠርቻለሁ። ምን አማራጮች አሉኝ?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5C67C4-323D-40C1-900E-34D7B5C1AC0B}"/>
              </a:ext>
            </a:extLst>
          </p:cNvPr>
          <p:cNvSpPr txBox="1"/>
          <p:nvPr/>
        </p:nvSpPr>
        <p:spPr>
          <a:xfrm>
            <a:off x="566688" y="3581748"/>
            <a:ext cx="10166269" cy="787052"/>
          </a:xfrm>
          <a:prstGeom prst="rect">
            <a:avLst/>
          </a:prstGeom>
        </p:spPr>
        <p:txBody>
          <a:bodyPr wrap="square">
            <a:normAutofit fontScale="9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am-ET" sz="2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በፖስታ የሚላክ የመምረጫ ወረቀት ደርሶኛል፤ ነገር ግን በአካል ተገኝቼ ድምፅ መስጠት እፈልጋለሁ። ምን ማድረግ አለብኝ? </a:t>
            </a:r>
          </a:p>
        </p:txBody>
      </p:sp>
    </p:spTree>
    <p:extLst>
      <p:ext uri="{BB962C8B-B14F-4D97-AF65-F5344CB8AC3E}">
        <p14:creationId xmlns:p14="http://schemas.microsoft.com/office/powerpoint/2010/main" val="323354411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የ2026 አጠቃላይ ምርጫ የማረጋገጫ ዝርዝር</a:t>
            </a:r>
            <a:endParaRPr kumimoji="0" lang="en-US" sz="4800" b="1" i="0" u="none" strike="noStrike" kern="1200" cap="none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186451"/>
            <a:ext cx="11095660" cy="2505622"/>
          </a:xfrm>
          <a:prstGeom prst="rect">
            <a:avLst/>
          </a:prstGeom>
        </p:spPr>
        <p:txBody>
          <a:bodyPr wrap="square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የመራጭነት ምዝገባዎን ያረጋግጡ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እንዴት ድምፅ መስጠት እንደሚፈልጉ ይወስኑ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የናሙና የምርጫ ወረቀትን ይገምግሙ/ይለዩ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የመጨረሻ ቀኖችን ይወቁ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የድምጽ መስጫ ጣቢያ ወይም የDrop Box ያግኙ</a:t>
            </a:r>
            <a:endParaRPr lang="en-US" sz="2400" dirty="0">
              <a:latin typeface="Trebuchet MS" panose="020B0603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8160E5-BC30-4D96-9A97-0391C7C30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194" y="392501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1461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ታማኝ የምርጫ መረጃ ምንጭ</a:t>
            </a:r>
            <a:endParaRPr kumimoji="0" lang="en-US" sz="4800" b="1" i="0" u="none" strike="noStrike" kern="1200" cap="none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306372"/>
            <a:ext cx="11095660" cy="2833565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am-ET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ስልክ: </a:t>
            </a: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(202) 727-2525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am-ET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ድረገጽ፦</a:t>
            </a: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</a:t>
            </a: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  <a:hlinkClick r:id="rId3" history="0"/>
              </a:rPr>
              <a:t>www.dcboe.org/rcv</a:t>
            </a:r>
            <a:endParaRPr lang="en-U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am-ET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X: </a:t>
            </a: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@Vote4DC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Facebook.com/Vote4DC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Instagram@Vote4DC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am-ET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የህዝብ ግንኙነት እና ተደራሽነት ክፍል፡</a:t>
            </a: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outreach@dcboe.org</a:t>
            </a:r>
            <a:endParaRPr lang="en-US" sz="24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48918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353D8-27C2-464E-9249-955D03F1FB9B}"/>
              </a:ext>
            </a:extLst>
          </p:cNvPr>
          <p:cNvSpPr/>
          <p:nvPr/>
        </p:nvSpPr>
        <p:spPr>
          <a:xfrm rot="1526992">
            <a:off x="6730720" y="-1009943"/>
            <a:ext cx="6515191" cy="1229976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C905A6B-B515-415B-85F4-5A486FF3A41C}"/>
              </a:ext>
            </a:extLst>
          </p:cNvPr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ወደፊት የሚካሄዱ የዌቢናር ቀናት</a:t>
            </a:r>
            <a:endParaRPr kumimoji="0" lang="en-US" sz="4800" b="1" i="0" u="none" strike="noStrike" kern="1200" cap="none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EB88F4-D9E3-41D4-AC8C-F4491DEFCB89}"/>
              </a:ext>
            </a:extLst>
          </p:cNvPr>
          <p:cNvSpPr txBox="1"/>
          <p:nvPr/>
        </p:nvSpPr>
        <p:spPr>
          <a:xfrm>
            <a:off x="0" y="2033997"/>
            <a:ext cx="7285220" cy="3941930"/>
          </a:xfrm>
          <a:prstGeom prst="rect">
            <a:avLst/>
          </a:prstGeom>
        </p:spPr>
        <p:txBody>
          <a:bodyPr wrap="square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ሁሉም የኦንላይን ዌቢናሮች ከ</a:t>
            </a:r>
            <a:r>
              <a:rPr lang="am-ET" sz="24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</a:rPr>
              <a:t>1pm</a:t>
            </a: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እስከ </a:t>
            </a:r>
            <a:r>
              <a:rPr lang="am-ET" sz="24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</a:rPr>
              <a:t>7pm</a:t>
            </a: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ይካሄዳሉ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endParaRPr lang="en-US" sz="8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ረቡዕ፣ ሴፕቴምበር 30</a:t>
            </a:r>
          </a:p>
          <a:p>
            <a:pPr lvl="1" fontAlgn="base"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ረቡዕ፣ ኦክቶበር 7 (አማርኛ)</a:t>
            </a:r>
            <a:endParaRPr lang="en-US" sz="2400" b="0" i="0" u="none" strike="noStrike" dirty="0"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ረቡዕ፣ ኦክቶበር 14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ረቡዕ፣ ኦክቶበር 21 (ስፓኒሽ)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am-ET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ረቡዕ፣ ኦክቶበር 28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endParaRPr lang="en-US" sz="800" b="1" i="0" u="none" strike="noStrike" dirty="0">
              <a:solidFill>
                <a:srgbClr val="10CF9B"/>
              </a:solidFill>
              <a:effectLst/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</a:pPr>
            <a:r>
              <a:rPr lang="am-ET" sz="2800" b="0" i="0" u="none" strike="noStrike" cap="none" baseline="0" dirty="0">
                <a:solidFill>
                  <a:srgbClr val="10CF9B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በ </a:t>
            </a:r>
            <a:r>
              <a:rPr lang="am-ET" sz="2800" b="1" i="0" u="none" strike="noStrike" cap="none" baseline="0" dirty="0">
                <a:solidFill>
                  <a:srgbClr val="10CF9B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www.dcboe.org/RCV</a:t>
            </a:r>
            <a:r>
              <a:rPr lang="am-ET" sz="2800" b="0" i="0" u="none" strike="noStrike" cap="none" baseline="0" dirty="0">
                <a:solidFill>
                  <a:srgbClr val="10CF9B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ይመዝገቡ</a:t>
            </a:r>
            <a:endParaRPr lang="en-US" sz="2000" b="1" i="0" u="none" strike="noStrike" dirty="0">
              <a:solidFill>
                <a:srgbClr val="10CF9B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BFC4CD-10AF-415D-9F18-3C491527C0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5" t="155"/>
          <a:stretch>
            <a:fillRect/>
          </a:stretch>
        </p:blipFill>
        <p:spPr>
          <a:xfrm>
            <a:off x="7450486" y="489527"/>
            <a:ext cx="4351651" cy="594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4316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3094951" y="2766218"/>
            <a:ext cx="6002099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m-ET" sz="6600" b="1" i="0" u="none" strike="noStrike" cap="none" baseline="0">
                <a:solidFill>
                  <a:srgbClr val="1E4177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እናመሰግናለን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4785606" y="487713"/>
            <a:ext cx="2620787" cy="200754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556185" y="385831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8C4D4CA7-7D9D-4FE2-AAE0-BDE605366972}"/>
              </a:ext>
            </a:extLst>
          </p:cNvPr>
          <p:cNvSpPr txBox="1"/>
          <p:nvPr/>
        </p:nvSpPr>
        <p:spPr>
          <a:xfrm>
            <a:off x="1022651" y="4091780"/>
            <a:ext cx="10146696" cy="118218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am-ET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ስለ ንግግር ተሳትፎዎች ተጨማሪ መረጃ ለማግኘት፣ የሚከተለውን ያግኙ፦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am-ET" sz="3200" b="0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Outreach@dcboe.org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231010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5.14.0.687"/>
  <p:tag name="AS_RELEASE_DATE" val="2025.07.31"/>
  <p:tag name="AS_TITLE" val="Aspose.Slides for Java"/>
  <p:tag name="AS_VERSION" val="25.7"/>
</p:tagLst>
</file>

<file path=ppt/theme/theme1.xml><?xml version="1.0" encoding="utf-8"?>
<a:theme xmlns:a="http://schemas.openxmlformats.org/drawingml/2006/main" name="Dividend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ividend">
      <a:majorFont>
        <a:latin typeface="Gill Sans MT" panose="020B0502020104020203"/>
        <a:ea typeface="Gill Sans MT" panose="020B0502020104020203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Gill Sans MT" panose="020B0502020104020203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7939</TotalTime>
  <Words>767</Words>
  <Application>Microsoft Office PowerPoint</Application>
  <PresentationFormat>Widescreen</PresentationFormat>
  <Paragraphs>131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Century</vt:lpstr>
      <vt:lpstr>Gill Sans MT</vt:lpstr>
      <vt:lpstr>Phosphate Solid</vt:lpstr>
      <vt:lpstr>Trebuchet MS</vt:lpstr>
      <vt:lpstr>Wingdings</vt:lpstr>
      <vt:lpstr>Wingdings 2</vt:lpstr>
      <vt:lpstr>Dividend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Ranked choice  voting</dc:title>
  <dc:creator>Ben Hinchman</dc:creator>
  <cp:lastModifiedBy>Artur Zak</cp:lastModifiedBy>
  <cp:revision>147</cp:revision>
  <cp:lastPrinted>2026-09-23T15:35:01Z</cp:lastPrinted>
  <dcterms:created xsi:type="dcterms:W3CDTF">2026-01-26T19:34:40Z</dcterms:created>
  <dcterms:modified xsi:type="dcterms:W3CDTF">2026-09-30T17:09:53Z</dcterms:modified>
</cp:coreProperties>
</file>