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  <p:sldMasterId id="2147483852" r:id="rId2"/>
  </p:sldMasterIdLst>
  <p:notesMasterIdLst>
    <p:notesMasterId r:id="rId20"/>
  </p:notesMasterIdLst>
  <p:sldIdLst>
    <p:sldId id="257" r:id="rId3"/>
    <p:sldId id="599" r:id="rId4"/>
    <p:sldId id="589" r:id="rId5"/>
    <p:sldId id="600" r:id="rId6"/>
    <p:sldId id="601" r:id="rId7"/>
    <p:sldId id="602" r:id="rId8"/>
    <p:sldId id="262" r:id="rId9"/>
    <p:sldId id="603" r:id="rId10"/>
    <p:sldId id="611" r:id="rId11"/>
    <p:sldId id="587" r:id="rId12"/>
    <p:sldId id="604" r:id="rId13"/>
    <p:sldId id="605" r:id="rId14"/>
    <p:sldId id="606" r:id="rId15"/>
    <p:sldId id="608" r:id="rId16"/>
    <p:sldId id="610" r:id="rId17"/>
    <p:sldId id="609" r:id="rId18"/>
    <p:sldId id="592" r:id="rId19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CF9B"/>
    <a:srgbClr val="0F6FC6"/>
    <a:srgbClr val="1E4177"/>
    <a:srgbClr val="009DD9"/>
    <a:srgbClr val="FF62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054" autoAdjust="0"/>
    <p:restoredTop sz="94694"/>
  </p:normalViewPr>
  <p:slideViewPr>
    <p:cSldViewPr snapToGrid="0">
      <p:cViewPr varScale="1">
        <p:scale>
          <a:sx n="104" d="100"/>
          <a:sy n="104" d="100"/>
        </p:scale>
        <p:origin x="120" y="30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58" tIns="48329" rIns="96658" bIns="4832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58" tIns="48329" rIns="96658" bIns="48329" rtlCol="0"/>
          <a:lstStyle>
            <a:lvl1pPr algn="r">
              <a:defRPr sz="1200"/>
            </a:lvl1pPr>
          </a:lstStyle>
          <a:p>
            <a:fld id="{D5D49A0E-9284-D84A-8021-C9903127BBDE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00150"/>
            <a:ext cx="5762625" cy="3241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8" tIns="48329" rIns="96658" bIns="4832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8"/>
            <a:ext cx="5852160" cy="3780473"/>
          </a:xfrm>
          <a:prstGeom prst="rect">
            <a:avLst/>
          </a:prstGeom>
        </p:spPr>
        <p:txBody>
          <a:bodyPr vert="horz" lIns="96658" tIns="48329" rIns="96658" bIns="4832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58" tIns="48329" rIns="96658" bIns="4832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58" tIns="48329" rIns="96658" bIns="48329" rtlCol="0" anchor="b"/>
          <a:lstStyle>
            <a:lvl1pPr algn="r">
              <a:defRPr sz="1200"/>
            </a:lvl1pPr>
          </a:lstStyle>
          <a:p>
            <a:fld id="{C0579A71-8C09-3441-BA2F-FC70D7462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1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24314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45563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88124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5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25252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6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530437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79A71-8C09-3441-BA2F-FC70D746256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822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8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9637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9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40642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077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785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613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257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160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866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087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269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210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254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7760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6715F-FA67-42B7-B3D6-D2128825C9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3834E0-9277-48EF-AE1A-AC2B5FE95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D1D3A-D9F5-4461-B2D0-FA30A60A5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D461F-1394-4E29-AFDE-5E396B135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1589D7-40A5-4F50-96F0-0DC0BED07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7009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54789-1401-4113-B079-C03226196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A3EE5-3E7F-44A5-B3D4-55EFCD825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E2961-60A8-48FC-B78C-04678F667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ADAE6-2F3A-48CF-819D-E38C43E82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B7D02-0C4F-448E-B282-6D6A2782B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8732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5DEFF-21C1-4589-BFC8-BB8C00A02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E6CBCE-E4F2-40AD-85AB-E27E55310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8A3B1-AD59-4A2D-9FE6-DB59EC37C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FD6DD-2BEE-451D-A8EF-82F2F362D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51B11-8A9F-46E2-941E-7497B1F98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92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4253C-463F-4BC9-86F1-1DEEF295E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5BFE5-27BD-41A0-A7B4-ABC5F39D7F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A86BB9-0106-4492-AF2E-006EB170C9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AE60D3-F43B-4BAB-9489-3C858D1D1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01CC2B-926D-44D3-A128-04A1B1B39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6844F3-6B8F-499C-B817-F085B5599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735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DBBCF-7D8D-422A-8488-2C1E221FE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2F30C-645E-47E6-A218-F72F24C15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39F573-2029-45A2-8663-2D05B9B049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F89CAE-8D26-4732-93CC-5A231D58FF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CE8570-6862-4FAF-916F-1CAA979ED2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828694-56CE-43E7-9A37-5C09A485A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6BE2A8-29A0-40E7-AB2E-1805F8A93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54890D-8A28-49F1-B08F-0592D60D0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374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18B22-50CB-4365-971B-F4E2598B2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FCE6EE-95AD-4274-9FC5-17EC4FCEC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FD7930-7FD7-46EE-8F7B-5ECAC57B3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A7C5CA-D3C6-460E-A395-54EA61EBB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5370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383F37-35FD-4BA9-BDBD-78821718F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9BB9E9-1CDD-49DA-8806-CF20CC243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E10DD2-4F84-411B-BA18-5CAB021FD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9847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239CD-2CE5-45CD-BE2C-AE4344CBE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5CD798-EA6E-4CB8-A6C5-BC1A71623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DBDC48-9569-4B4B-A163-402F685234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D88D7F-CF77-4B8B-BAB1-F32C315F4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93F5D9-81A1-40E1-A51D-C3661911A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D059EE-CDAE-42F9-9CE4-23A000353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8286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410D7-B6D8-4A36-B088-A9EBCFBCF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28A01D-1181-4B3D-A632-076BA24287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E9DE5-2012-4010-A726-6C912CCE92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699352-997A-46A2-A0C5-853321B75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2AA9A-E07D-4DB7-AA0C-E572B2F68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08B0D1-84BC-479C-9ABF-B553F60ED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2637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2270F-5FEB-4C0C-B199-D43643B38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773D4A-F898-4A20-9D8C-2F26A2294D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DB94D-E914-4433-BF03-AD991F070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6771A-7C0C-4CAB-A954-C175DE4F3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BE527-D3B1-4ACA-90F4-A2753D513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0668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A8CE1B-2F5E-41FC-8DBE-92844E72E5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86625F-C574-479B-96C6-934339FA74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94860-CF57-46DA-908E-F42A40CC6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40F027-D6EE-454E-977D-187693189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EC96B-1024-43F7-BB2D-8D5E1F4FF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3568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719" y="1352852"/>
            <a:ext cx="10881682" cy="4823519"/>
          </a:xfrm>
          <a:prstGeom prst="rect">
            <a:avLst/>
          </a:prstGeom>
        </p:spPr>
        <p:txBody>
          <a:bodyPr/>
          <a:lstStyle>
            <a:lvl1pPr>
              <a:defRPr>
                <a:latin typeface="Century" panose="02040604050505020304" pitchFamily="18" charset="0"/>
              </a:defRPr>
            </a:lvl1pPr>
            <a:lvl2pPr>
              <a:defRPr>
                <a:latin typeface="Century" panose="02040604050505020304" pitchFamily="18" charset="0"/>
              </a:defRPr>
            </a:lvl2pPr>
            <a:lvl3pPr>
              <a:defRPr>
                <a:latin typeface="Century" panose="02040604050505020304" pitchFamily="18" charset="0"/>
              </a:defRPr>
            </a:lvl3pPr>
            <a:lvl4pPr>
              <a:defRPr>
                <a:latin typeface="Century" panose="02040604050505020304" pitchFamily="18" charset="0"/>
              </a:defRPr>
            </a:lvl4pPr>
            <a:lvl5pPr>
              <a:defRPr>
                <a:latin typeface="Century" panose="020406040505050203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604" y="6356450"/>
            <a:ext cx="2743604" cy="364629"/>
          </a:xfrm>
        </p:spPr>
        <p:txBody>
          <a:bodyPr/>
          <a:lstStyle>
            <a:lvl1pPr>
              <a:defRPr/>
            </a:lvl1pPr>
          </a:lstStyle>
          <a:p>
            <a:pPr defTabSz="89223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50BC700-04AC-493C-B596-6FCF88B186C0}" type="datetime1">
              <a:rPr lang="en-US" smtClean="0">
                <a:solidFill>
                  <a:srgbClr val="E7E6E6">
                    <a:lumMod val="50000"/>
                  </a:srgbClr>
                </a:solidFill>
                <a:cs typeface="Arial" panose="020B0604020202020204" pitchFamily="34" charset="0"/>
              </a:rPr>
              <a:pPr defTabSz="89223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9/29/2026</a:t>
            </a:fld>
            <a:endParaRPr lang="en-US" dirty="0">
              <a:solidFill>
                <a:srgbClr val="E7E6E6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7795" y="6356450"/>
            <a:ext cx="4116412" cy="364629"/>
          </a:xfrm>
        </p:spPr>
        <p:txBody>
          <a:bodyPr/>
          <a:lstStyle>
            <a:lvl1pPr>
              <a:defRPr/>
            </a:lvl1pPr>
          </a:lstStyle>
          <a:p>
            <a:pPr defTabSz="89223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E7E6E6">
                    <a:lumMod val="50000"/>
                  </a:srgbClr>
                </a:solidFill>
                <a:cs typeface="Arial" panose="020B0604020202020204" pitchFamily="34" charset="0"/>
              </a:rPr>
              <a:t>DC Board of Elections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9795" y="6356450"/>
            <a:ext cx="2743602" cy="364629"/>
          </a:xfrm>
        </p:spPr>
        <p:txBody>
          <a:bodyPr/>
          <a:lstStyle>
            <a:lvl1pPr>
              <a:defRPr/>
            </a:lvl1pPr>
          </a:lstStyle>
          <a:p>
            <a:pPr defTabSz="89223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638DCD0-63D2-49E1-B615-47A6C73A1BB0}" type="slidenum">
              <a:rPr lang="en-US" altLang="en-US" smtClean="0">
                <a:solidFill>
                  <a:srgbClr val="E7E6E6">
                    <a:lumMod val="50000"/>
                  </a:srgbClr>
                </a:solidFill>
                <a:cs typeface="Arial" panose="020B0604020202020204" pitchFamily="34" charset="0"/>
              </a:rPr>
              <a:pPr defTabSz="89223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E7E6E6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580033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09133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8652EC-6E6F-4E3B-8A97-D6FE2E615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24436-61C2-4980-8C86-394485DC1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116D1-301B-4A85-91AD-DA089F6BC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EACB4-CD24-437B-AC5C-6361C4E30C2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EABE2-0A0E-4502-B260-1C09FAD0D6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A72A2-CB9E-4D06-A96F-545542525B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49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cboe.org/rcv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5FB1AD9-9B4B-428A-8835-EBD45BA24280}"/>
              </a:ext>
            </a:extLst>
          </p:cNvPr>
          <p:cNvSpPr/>
          <p:nvPr/>
        </p:nvSpPr>
        <p:spPr>
          <a:xfrm>
            <a:off x="-80434" y="-122528"/>
            <a:ext cx="12352867" cy="726377"/>
          </a:xfrm>
          <a:prstGeom prst="rect">
            <a:avLst/>
          </a:prstGeom>
          <a:solidFill>
            <a:srgbClr val="009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51450B-0DD9-4999-8515-F4FA2B118480}"/>
              </a:ext>
            </a:extLst>
          </p:cNvPr>
          <p:cNvSpPr/>
          <p:nvPr/>
        </p:nvSpPr>
        <p:spPr>
          <a:xfrm>
            <a:off x="-80434" y="-122528"/>
            <a:ext cx="12352867" cy="618067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CA82BB-7BFF-4005-B637-D76A9974E890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7A9CE8-968D-4A37-BE84-B26E84028D6F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WWW.DCBOE.ORG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8CDBB9D-6E74-4BB5-9EE1-7EE916A30880}"/>
              </a:ext>
            </a:extLst>
          </p:cNvPr>
          <p:cNvGrpSpPr/>
          <p:nvPr/>
        </p:nvGrpSpPr>
        <p:grpSpPr>
          <a:xfrm>
            <a:off x="566687" y="2895058"/>
            <a:ext cx="8509579" cy="2112658"/>
            <a:chOff x="566688" y="2766218"/>
            <a:chExt cx="8509579" cy="2112658"/>
          </a:xfrm>
        </p:grpSpPr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DC8D31FA-4A97-421B-A04C-C7B355382C86}"/>
                </a:ext>
              </a:extLst>
            </p:cNvPr>
            <p:cNvSpPr txBox="1">
              <a:spLocks/>
            </p:cNvSpPr>
            <p:nvPr/>
          </p:nvSpPr>
          <p:spPr>
            <a:xfrm>
              <a:off x="566688" y="2766218"/>
              <a:ext cx="8509579" cy="1325563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5400" b="1" dirty="0">
                  <a:solidFill>
                    <a:srgbClr val="1E4177"/>
                  </a:solidFill>
                  <a:latin typeface="Trebuchet MS" panose="020B0603020202020204" pitchFamily="34" charset="0"/>
                </a:rPr>
                <a:t>PREPARING FOR THE 2026 GENERAL ELECTION</a:t>
              </a:r>
              <a:endPara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1E4177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4206FBD-9F7E-4C59-BCCD-890C6C6F4F4D}"/>
                </a:ext>
              </a:extLst>
            </p:cNvPr>
            <p:cNvSpPr txBox="1"/>
            <p:nvPr/>
          </p:nvSpPr>
          <p:spPr>
            <a:xfrm>
              <a:off x="566688" y="3967942"/>
              <a:ext cx="843066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b="1" dirty="0">
                  <a:solidFill>
                    <a:srgbClr val="1E4177"/>
                  </a:solidFill>
                  <a:latin typeface="Trebuchet MS" panose="020B0603020202020204" pitchFamily="34" charset="0"/>
                </a:rPr>
                <a:t>WITH </a:t>
              </a:r>
              <a:r>
                <a:rPr lang="en-US" sz="4400" b="1" dirty="0">
                  <a:solidFill>
                    <a:srgbClr val="0070C0"/>
                  </a:solidFill>
                  <a:latin typeface="Trebuchet MS" panose="020B0603020202020204" pitchFamily="34" charset="0"/>
                </a:rPr>
                <a:t>RANKED CHOICE VOTING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4EE4584-D198-4FBE-BDD9-AEDD512145F2}"/>
                </a:ext>
              </a:extLst>
            </p:cNvPr>
            <p:cNvCxnSpPr/>
            <p:nvPr/>
          </p:nvCxnSpPr>
          <p:spPr>
            <a:xfrm>
              <a:off x="656086" y="4878876"/>
              <a:ext cx="3079630" cy="0"/>
            </a:xfrm>
            <a:prstGeom prst="line">
              <a:avLst/>
            </a:prstGeom>
            <a:ln w="28575">
              <a:solidFill>
                <a:srgbClr val="10CF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901E4D7B-CF5A-4CDD-ADCB-0D612243734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/>
        </p:blipFill>
        <p:spPr>
          <a:xfrm>
            <a:off x="566687" y="931232"/>
            <a:ext cx="1730480" cy="1325564"/>
          </a:xfrm>
          <a:prstGeom prst="rect">
            <a:avLst/>
          </a:prstGeom>
        </p:spPr>
      </p:pic>
      <p:sp>
        <p:nvSpPr>
          <p:cNvPr id="18" name="Star: 5 Points 17">
            <a:extLst>
              <a:ext uri="{FF2B5EF4-FFF2-40B4-BE49-F238E27FC236}">
                <a16:creationId xmlns:a16="http://schemas.microsoft.com/office/drawing/2014/main" id="{6DDB4996-719F-4333-9D0A-A18DC8FC70E2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A04045CB-73D6-4424-A925-9A77B02155C8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tar: 5 Points 19">
            <a:extLst>
              <a:ext uri="{FF2B5EF4-FFF2-40B4-BE49-F238E27FC236}">
                <a16:creationId xmlns:a16="http://schemas.microsoft.com/office/drawing/2014/main" id="{FB3187DA-05AC-454D-BB46-24F23453433F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8994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C8F1A86A-2DE1-4B08-8B57-49EC0CC396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9670" y="-582901"/>
            <a:ext cx="6266807" cy="835574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>
            <a:spLocks/>
          </p:cNvSpPr>
          <p:nvPr/>
        </p:nvSpPr>
        <p:spPr>
          <a:xfrm>
            <a:off x="566688" y="392501"/>
            <a:ext cx="8272512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AGENDA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/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B33C056-694F-4586-92BB-CE1A85FDBCA0}"/>
              </a:ext>
            </a:extLst>
          </p:cNvPr>
          <p:cNvSpPr txBox="1">
            <a:spLocks/>
          </p:cNvSpPr>
          <p:nvPr/>
        </p:nvSpPr>
        <p:spPr>
          <a:xfrm>
            <a:off x="566688" y="1656671"/>
            <a:ext cx="7146445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Welcome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3200" dirty="0">
                <a:latin typeface="Trebuchet MS" panose="020B0603020202020204" pitchFamily="34" charset="0"/>
              </a:rPr>
              <a:t>Ranked Choice Voting (RCV) Review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Preparing for the General Election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3200" dirty="0">
                <a:latin typeface="Trebuchet MS" panose="020B0603020202020204" pitchFamily="34" charset="0"/>
              </a:rPr>
              <a:t>AVR – Automatic Voter Registration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3200" dirty="0">
                <a:latin typeface="Trebuchet MS" panose="020B0603020202020204" pitchFamily="34" charset="0"/>
              </a:rPr>
              <a:t>Important Dates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Available Resources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3200" dirty="0">
                <a:latin typeface="Trebuchet MS" panose="020B0603020202020204" pitchFamily="34" charset="0"/>
              </a:rPr>
              <a:t>Questions and Answers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671961" y="1247719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3387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>
            <a:spLocks/>
          </p:cNvSpPr>
          <p:nvPr/>
        </p:nvSpPr>
        <p:spPr>
          <a:xfrm>
            <a:off x="566688" y="392501"/>
            <a:ext cx="7146445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WEBINAR INSTRUCTIONS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/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671961" y="1210361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292E92F6-54C5-4627-B76D-C85249D71274}"/>
              </a:ext>
            </a:extLst>
          </p:cNvPr>
          <p:cNvSpPr txBox="1">
            <a:spLocks/>
          </p:cNvSpPr>
          <p:nvPr/>
        </p:nvSpPr>
        <p:spPr>
          <a:xfrm>
            <a:off x="566688" y="1590949"/>
            <a:ext cx="11243020" cy="6722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There will be a question-and-answer session at the end, but feel free to submit a question at any time using the “Q&amp;A” feature on the meeting control panel.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E6CCA9-8830-453D-9858-E26A11E685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961" y="2950098"/>
            <a:ext cx="8852159" cy="591363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CC135FFC-6D4C-4151-9EF1-629148866B54}"/>
              </a:ext>
            </a:extLst>
          </p:cNvPr>
          <p:cNvSpPr txBox="1">
            <a:spLocks/>
          </p:cNvSpPr>
          <p:nvPr/>
        </p:nvSpPr>
        <p:spPr>
          <a:xfrm>
            <a:off x="566688" y="3820183"/>
            <a:ext cx="11243020" cy="6722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To ask a question using the Q&amp;A function:</a:t>
            </a:r>
          </a:p>
          <a:p>
            <a:pPr marL="742950" lvl="1" indent="-28575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prstClr val="black"/>
                </a:solidFill>
                <a:latin typeface="Trebuchet MS" panose="020B0603020202020204" pitchFamily="34" charset="0"/>
                <a:ea typeface="+mj-ea"/>
                <a:cs typeface="+mj-cs"/>
              </a:rPr>
              <a:t>Type your question into the Q&amp;A box. Click Send.</a:t>
            </a:r>
          </a:p>
          <a:p>
            <a:pPr marL="1200150" lvl="2" indent="-28575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prstClr val="black"/>
                </a:solidFill>
                <a:latin typeface="Trebuchet MS" panose="020B0603020202020204" pitchFamily="34" charset="0"/>
                <a:ea typeface="+mj-ea"/>
                <a:cs typeface="+mj-cs"/>
              </a:rPr>
              <a:t>Note: Check “Send Anonymously” if you do not want your name attached to your question in the Q&amp;A.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53062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41353D8-27C2-464E-9249-955D03F1FB9B}"/>
              </a:ext>
            </a:extLst>
          </p:cNvPr>
          <p:cNvSpPr/>
          <p:nvPr/>
        </p:nvSpPr>
        <p:spPr>
          <a:xfrm rot="2275475">
            <a:off x="6790681" y="-1283689"/>
            <a:ext cx="6515191" cy="1229976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EC43EA-AC03-414F-B3F9-08663AFC23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907" r="3621"/>
          <a:stretch/>
        </p:blipFill>
        <p:spPr>
          <a:xfrm>
            <a:off x="7450486" y="181497"/>
            <a:ext cx="4370962" cy="649500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C905A6B-B515-415B-85F4-5A486FF3A41C}"/>
              </a:ext>
            </a:extLst>
          </p:cNvPr>
          <p:cNvSpPr txBox="1">
            <a:spLocks/>
          </p:cNvSpPr>
          <p:nvPr/>
        </p:nvSpPr>
        <p:spPr>
          <a:xfrm>
            <a:off x="304041" y="392501"/>
            <a:ext cx="7146445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>
                <a:solidFill>
                  <a:srgbClr val="0F6FC6"/>
                </a:solidFill>
                <a:latin typeface="Trebuchet MS" panose="020B0603020202020204" pitchFamily="34" charset="0"/>
              </a:rPr>
              <a:t>RCV REVIEW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HOW TO MARK YOU</a:t>
            </a:r>
            <a:r>
              <a:rPr lang="en-US" sz="3600" b="1" dirty="0">
                <a:solidFill>
                  <a:srgbClr val="009DD9"/>
                </a:solidFill>
                <a:latin typeface="Trebuchet MS" panose="020B0603020202020204" pitchFamily="34" charset="0"/>
              </a:rPr>
              <a:t>R BALLOT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9DD9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3EB88F4-D9E3-41D4-AC8C-F4491DEFCB89}"/>
              </a:ext>
            </a:extLst>
          </p:cNvPr>
          <p:cNvSpPr txBox="1">
            <a:spLocks/>
          </p:cNvSpPr>
          <p:nvPr/>
        </p:nvSpPr>
        <p:spPr>
          <a:xfrm>
            <a:off x="304041" y="1929067"/>
            <a:ext cx="5791959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400" dirty="0">
                <a:latin typeface="Trebuchet MS" panose="020B0603020202020204" pitchFamily="34" charset="0"/>
              </a:rPr>
              <a:t>Fill in only one oval per column.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Rank up to five candidates.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400" dirty="0">
                <a:latin typeface="Trebuchet MS" panose="020B0603020202020204" pitchFamily="34" charset="0"/>
              </a:rPr>
              <a:t>Ranking additional candidates does not harm your 1</a:t>
            </a:r>
            <a:r>
              <a:rPr lang="en-US" sz="2400" baseline="30000" dirty="0">
                <a:latin typeface="Trebuchet MS" panose="020B0603020202020204" pitchFamily="34" charset="0"/>
              </a:rPr>
              <a:t>st</a:t>
            </a:r>
            <a:r>
              <a:rPr lang="en-US" sz="2400" dirty="0">
                <a:latin typeface="Trebuchet MS" panose="020B0603020202020204" pitchFamily="34" charset="0"/>
              </a:rPr>
              <a:t> choice.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Voters are </a:t>
            </a:r>
            <a:r>
              <a:rPr lang="en-US" sz="2400" dirty="0">
                <a:latin typeface="Trebuchet MS" panose="020B0603020202020204" pitchFamily="34" charset="0"/>
              </a:rPr>
              <a:t>not required to rank candidates. Voters may select one candidate if they choose to.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3C8B7A5-E6C4-4EDC-889E-79D0EDC40C5E}"/>
              </a:ext>
            </a:extLst>
          </p:cNvPr>
          <p:cNvCxnSpPr/>
          <p:nvPr/>
        </p:nvCxnSpPr>
        <p:spPr>
          <a:xfrm>
            <a:off x="432117" y="171806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013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/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432117" y="171806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1B15BC8-CD4A-48BD-A74E-96016001401B}"/>
              </a:ext>
            </a:extLst>
          </p:cNvPr>
          <p:cNvSpPr txBox="1">
            <a:spLocks/>
          </p:cNvSpPr>
          <p:nvPr/>
        </p:nvSpPr>
        <p:spPr>
          <a:xfrm>
            <a:off x="304041" y="392501"/>
            <a:ext cx="7146445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>
                <a:solidFill>
                  <a:srgbClr val="0F6FC6"/>
                </a:solidFill>
                <a:latin typeface="Trebuchet MS" panose="020B0603020202020204" pitchFamily="34" charset="0"/>
              </a:rPr>
              <a:t>MISTAKES TO AVOID: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RANKING ERRORS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39ED564-8118-4340-97C8-B0DD3427BD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436" b="47745"/>
          <a:stretch/>
        </p:blipFill>
        <p:spPr>
          <a:xfrm>
            <a:off x="1457188" y="2001346"/>
            <a:ext cx="4109117" cy="408565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763A3AEF-AC5F-4506-AFC7-8C7292C50B38}"/>
              </a:ext>
            </a:extLst>
          </p:cNvPr>
          <p:cNvSpPr/>
          <p:nvPr/>
        </p:nvSpPr>
        <p:spPr>
          <a:xfrm>
            <a:off x="3877263" y="3999079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2A39D73-D619-460E-B70C-6FB7557EB7B0}"/>
              </a:ext>
            </a:extLst>
          </p:cNvPr>
          <p:cNvSpPr/>
          <p:nvPr/>
        </p:nvSpPr>
        <p:spPr>
          <a:xfrm>
            <a:off x="4242147" y="3999079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C02980A-CAA1-4DC7-965F-E4EC78E636B8}"/>
              </a:ext>
            </a:extLst>
          </p:cNvPr>
          <p:cNvSpPr/>
          <p:nvPr/>
        </p:nvSpPr>
        <p:spPr>
          <a:xfrm>
            <a:off x="4607031" y="3999078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B04EB16-4D5D-4EF2-87A8-2DD91A8AAFE6}"/>
              </a:ext>
            </a:extLst>
          </p:cNvPr>
          <p:cNvSpPr/>
          <p:nvPr/>
        </p:nvSpPr>
        <p:spPr>
          <a:xfrm>
            <a:off x="4556933" y="2017711"/>
            <a:ext cx="320040" cy="4068309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7D53C70-51EB-462B-958C-7986B628C5C5}"/>
              </a:ext>
            </a:extLst>
          </p:cNvPr>
          <p:cNvSpPr/>
          <p:nvPr/>
        </p:nvSpPr>
        <p:spPr>
          <a:xfrm>
            <a:off x="4173775" y="2013153"/>
            <a:ext cx="383158" cy="4082838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F40A779-76C9-4C97-B848-4F06F8D7C5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1520" y="1994096"/>
            <a:ext cx="4109060" cy="408467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B8AE9BB4-0AA0-4ED0-A75D-B10D55D7D4E4}"/>
              </a:ext>
            </a:extLst>
          </p:cNvPr>
          <p:cNvSpPr/>
          <p:nvPr/>
        </p:nvSpPr>
        <p:spPr>
          <a:xfrm>
            <a:off x="9067546" y="3568784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80904F6-EF50-4AAC-847F-FD3B7D31739A}"/>
              </a:ext>
            </a:extLst>
          </p:cNvPr>
          <p:cNvSpPr/>
          <p:nvPr/>
        </p:nvSpPr>
        <p:spPr>
          <a:xfrm>
            <a:off x="9428604" y="3999078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7767B99-F599-41F7-B9C7-3353B0179CDB}"/>
              </a:ext>
            </a:extLst>
          </p:cNvPr>
          <p:cNvSpPr/>
          <p:nvPr/>
        </p:nvSpPr>
        <p:spPr>
          <a:xfrm>
            <a:off x="9428604" y="4438180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508D5F2-7A9D-4854-8D4C-D8BB6E07F266}"/>
              </a:ext>
            </a:extLst>
          </p:cNvPr>
          <p:cNvSpPr/>
          <p:nvPr/>
        </p:nvSpPr>
        <p:spPr>
          <a:xfrm>
            <a:off x="9781883" y="4856430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6C0BFCA-6DE1-41F3-989C-763211F7376D}"/>
              </a:ext>
            </a:extLst>
          </p:cNvPr>
          <p:cNvSpPr/>
          <p:nvPr/>
        </p:nvSpPr>
        <p:spPr>
          <a:xfrm>
            <a:off x="9692334" y="1986846"/>
            <a:ext cx="344235" cy="4084674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F54E8A4-B42B-488D-8B9D-2190AAC4B589}"/>
              </a:ext>
            </a:extLst>
          </p:cNvPr>
          <p:cNvSpPr/>
          <p:nvPr/>
        </p:nvSpPr>
        <p:spPr>
          <a:xfrm>
            <a:off x="9337900" y="2001346"/>
            <a:ext cx="358893" cy="4084674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942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/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432117" y="171806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1B15BC8-CD4A-48BD-A74E-96016001401B}"/>
              </a:ext>
            </a:extLst>
          </p:cNvPr>
          <p:cNvSpPr txBox="1">
            <a:spLocks/>
          </p:cNvSpPr>
          <p:nvPr/>
        </p:nvSpPr>
        <p:spPr>
          <a:xfrm>
            <a:off x="304041" y="392501"/>
            <a:ext cx="7146445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>
                <a:solidFill>
                  <a:srgbClr val="0F6FC6"/>
                </a:solidFill>
                <a:latin typeface="Trebuchet MS" panose="020B0603020202020204" pitchFamily="34" charset="0"/>
              </a:rPr>
              <a:t>MISTAKES TO AVOID: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SKIPPING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39ED564-8118-4340-97C8-B0DD3427BD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436" b="47745"/>
          <a:stretch/>
        </p:blipFill>
        <p:spPr>
          <a:xfrm>
            <a:off x="1457188" y="2001346"/>
            <a:ext cx="4109117" cy="408565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763A3AEF-AC5F-4506-AFC7-8C7292C50B38}"/>
              </a:ext>
            </a:extLst>
          </p:cNvPr>
          <p:cNvSpPr/>
          <p:nvPr/>
        </p:nvSpPr>
        <p:spPr>
          <a:xfrm>
            <a:off x="3926347" y="3564364"/>
            <a:ext cx="173024" cy="1044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2A39D73-D619-460E-B70C-6FB7557EB7B0}"/>
              </a:ext>
            </a:extLst>
          </p:cNvPr>
          <p:cNvSpPr/>
          <p:nvPr/>
        </p:nvSpPr>
        <p:spPr>
          <a:xfrm>
            <a:off x="4958096" y="4429946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C02980A-CAA1-4DC7-965F-E4EC78E636B8}"/>
              </a:ext>
            </a:extLst>
          </p:cNvPr>
          <p:cNvSpPr/>
          <p:nvPr/>
        </p:nvSpPr>
        <p:spPr>
          <a:xfrm>
            <a:off x="4607031" y="3999078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F40A779-76C9-4C97-B848-4F06F8D7C5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5752" y="2001346"/>
            <a:ext cx="4109060" cy="408467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3508D5F2-7A9D-4854-8D4C-D8BB6E07F266}"/>
              </a:ext>
            </a:extLst>
          </p:cNvPr>
          <p:cNvSpPr/>
          <p:nvPr/>
        </p:nvSpPr>
        <p:spPr>
          <a:xfrm>
            <a:off x="9773138" y="4429946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110CCA-4689-42B8-8222-7CCB005C7436}"/>
              </a:ext>
            </a:extLst>
          </p:cNvPr>
          <p:cNvSpPr/>
          <p:nvPr/>
        </p:nvSpPr>
        <p:spPr>
          <a:xfrm>
            <a:off x="4173909" y="1989916"/>
            <a:ext cx="363972" cy="4096104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9DD9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6A9FBEF-4F8C-4F6A-84ED-2F77D251349B}"/>
              </a:ext>
            </a:extLst>
          </p:cNvPr>
          <p:cNvSpPr/>
          <p:nvPr/>
        </p:nvSpPr>
        <p:spPr>
          <a:xfrm>
            <a:off x="8988951" y="2019094"/>
            <a:ext cx="345404" cy="4066926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9DD9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C46486B-61FB-4BDC-81E4-8088C90D308C}"/>
              </a:ext>
            </a:extLst>
          </p:cNvPr>
          <p:cNvSpPr/>
          <p:nvPr/>
        </p:nvSpPr>
        <p:spPr>
          <a:xfrm>
            <a:off x="9334355" y="2019094"/>
            <a:ext cx="364245" cy="4066926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7AD4253-4D75-4237-A060-B712368D8DB2}"/>
              </a:ext>
            </a:extLst>
          </p:cNvPr>
          <p:cNvSpPr/>
          <p:nvPr/>
        </p:nvSpPr>
        <p:spPr>
          <a:xfrm>
            <a:off x="10044004" y="2019094"/>
            <a:ext cx="345404" cy="4066926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75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90184744-E8AA-84CA-AC13-BCE6C65F01D2}"/>
              </a:ext>
            </a:extLst>
          </p:cNvPr>
          <p:cNvSpPr/>
          <p:nvPr/>
        </p:nvSpPr>
        <p:spPr>
          <a:xfrm>
            <a:off x="8428671" y="596592"/>
            <a:ext cx="3312795" cy="6930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F9AB36C-BC89-2B66-4DDB-C1D0232E1038}"/>
              </a:ext>
            </a:extLst>
          </p:cNvPr>
          <p:cNvSpPr txBox="1"/>
          <p:nvPr/>
        </p:nvSpPr>
        <p:spPr>
          <a:xfrm>
            <a:off x="8425271" y="689099"/>
            <a:ext cx="392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TABULATION PROCESS</a:t>
            </a:r>
            <a:endParaRPr lang="en-US" sz="24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C3C5E8-2386-6624-79C3-773871A8F773}"/>
              </a:ext>
            </a:extLst>
          </p:cNvPr>
          <p:cNvSpPr txBox="1"/>
          <p:nvPr/>
        </p:nvSpPr>
        <p:spPr>
          <a:xfrm>
            <a:off x="777675" y="754613"/>
            <a:ext cx="194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Round 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4DB640-A339-3C01-7538-FE9C10A6FBD1}"/>
              </a:ext>
            </a:extLst>
          </p:cNvPr>
          <p:cNvSpPr txBox="1"/>
          <p:nvPr/>
        </p:nvSpPr>
        <p:spPr>
          <a:xfrm>
            <a:off x="777675" y="1057420"/>
            <a:ext cx="2468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First choices are counted.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3D1CFE0-C138-C254-A0C0-CD45D01398E4}"/>
              </a:ext>
            </a:extLst>
          </p:cNvPr>
          <p:cNvSpPr txBox="1"/>
          <p:nvPr/>
        </p:nvSpPr>
        <p:spPr>
          <a:xfrm>
            <a:off x="777675" y="2778759"/>
            <a:ext cx="194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Round 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0D8E0D-B1C4-1F1D-6377-A4C41EA3FA03}"/>
              </a:ext>
            </a:extLst>
          </p:cNvPr>
          <p:cNvSpPr txBox="1"/>
          <p:nvPr/>
        </p:nvSpPr>
        <p:spPr>
          <a:xfrm>
            <a:off x="777675" y="4885272"/>
            <a:ext cx="194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Round 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2AC34E-DEC3-2C78-FC02-5B6E2D5960DB}"/>
              </a:ext>
            </a:extLst>
          </p:cNvPr>
          <p:cNvSpPr txBox="1"/>
          <p:nvPr/>
        </p:nvSpPr>
        <p:spPr>
          <a:xfrm>
            <a:off x="777675" y="3106854"/>
            <a:ext cx="322643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The candidate with the fewest votes is eliminated. Those ballots are transferred to the voter’s next choice.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939B56B-0E6D-6AA5-5A71-C1EBE7231C4A}"/>
              </a:ext>
            </a:extLst>
          </p:cNvPr>
          <p:cNvSpPr txBox="1"/>
          <p:nvPr/>
        </p:nvSpPr>
        <p:spPr>
          <a:xfrm>
            <a:off x="777675" y="5188565"/>
            <a:ext cx="26395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This process continues until a candidate reaches a majority.</a:t>
            </a:r>
          </a:p>
        </p:txBody>
      </p:sp>
      <p:pic>
        <p:nvPicPr>
          <p:cNvPr id="30" name="Graphic 29" descr="Trophy">
            <a:extLst>
              <a:ext uri="{FF2B5EF4-FFF2-40B4-BE49-F238E27FC236}">
                <a16:creationId xmlns:a16="http://schemas.microsoft.com/office/drawing/2014/main" id="{FD6C8156-BC6A-01CA-E538-2E13294B4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55430" y="4670405"/>
            <a:ext cx="1036320" cy="103632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A104E07-D463-0C83-856C-82380CECD83B}"/>
              </a:ext>
            </a:extLst>
          </p:cNvPr>
          <p:cNvSpPr txBox="1"/>
          <p:nvPr/>
        </p:nvSpPr>
        <p:spPr>
          <a:xfrm>
            <a:off x="9491254" y="4746773"/>
            <a:ext cx="41202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dirty="0">
                <a:solidFill>
                  <a:schemeClr val="bg1"/>
                </a:solidFill>
                <a:latin typeface="Phosphate Solid" panose="02000506050000020004" pitchFamily="2" charset="77"/>
                <a:cs typeface="Phosphate Solid" panose="02000506050000020004" pitchFamily="2" charset="77"/>
              </a:rPr>
              <a:t>B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0836DF8-3E79-FD9E-3BEA-57ABCE71FD6B}"/>
              </a:ext>
            </a:extLst>
          </p:cNvPr>
          <p:cNvSpPr txBox="1"/>
          <p:nvPr/>
        </p:nvSpPr>
        <p:spPr>
          <a:xfrm>
            <a:off x="9328785" y="5579864"/>
            <a:ext cx="71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WINS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C4A5B05-E27F-C23E-07C9-4D2A08B205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0" y="694688"/>
            <a:ext cx="4191000" cy="16637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1F09984-F07B-915D-937F-3D3459BCF9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5872" y="2778759"/>
            <a:ext cx="4305300" cy="1651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57FD3F-9188-056F-0516-928D945246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8109" y="4853251"/>
            <a:ext cx="4445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79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/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566688" y="176303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1B15BC8-CD4A-48BD-A74E-96016001401B}"/>
              </a:ext>
            </a:extLst>
          </p:cNvPr>
          <p:cNvSpPr txBox="1">
            <a:spLocks/>
          </p:cNvSpPr>
          <p:nvPr/>
        </p:nvSpPr>
        <p:spPr>
          <a:xfrm>
            <a:off x="421102" y="207332"/>
            <a:ext cx="10430771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WHAT’S ON YOUR 2026 GENERAL ELECTION BALLOT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9DD9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09D5AD9B-1FEA-42DA-9C4A-D17B7F32560B}"/>
              </a:ext>
            </a:extLst>
          </p:cNvPr>
          <p:cNvSpPr txBox="1">
            <a:spLocks/>
          </p:cNvSpPr>
          <p:nvPr/>
        </p:nvSpPr>
        <p:spPr>
          <a:xfrm>
            <a:off x="421102" y="1993174"/>
            <a:ext cx="5791959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200" dirty="0">
                <a:latin typeface="Trebuchet MS" panose="020B0603020202020204" pitchFamily="34" charset="0"/>
              </a:rPr>
              <a:t>Mayor of the District of Columbia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200" dirty="0">
                <a:latin typeface="Trebuchet MS" panose="020B0603020202020204" pitchFamily="34" charset="0"/>
              </a:rPr>
              <a:t>Attorney General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200" dirty="0">
                <a:latin typeface="Trebuchet MS" panose="020B0603020202020204" pitchFamily="34" charset="0"/>
              </a:rPr>
              <a:t>Chairman of the Council of the District of Columbia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200" dirty="0">
                <a:latin typeface="Trebuchet MS" panose="020B0603020202020204" pitchFamily="34" charset="0"/>
              </a:rPr>
              <a:t>At-Large Member of the Council of the District of Columbia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200" dirty="0">
                <a:latin typeface="Trebuchet MS" panose="020B0603020202020204" pitchFamily="34" charset="0"/>
              </a:rPr>
              <a:t>Members of the Council of the District of Columbia (Wards 1,3,5 &amp; 6)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200" dirty="0">
                <a:latin typeface="Trebuchet MS" panose="020B0603020202020204" pitchFamily="34" charset="0"/>
              </a:rPr>
              <a:t>Member of the State Board of Education (Wards 1,3,5 &amp; 6)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F649510F-6A64-49AF-92E1-8AD8B829A020}"/>
              </a:ext>
            </a:extLst>
          </p:cNvPr>
          <p:cNvSpPr txBox="1">
            <a:spLocks/>
          </p:cNvSpPr>
          <p:nvPr/>
        </p:nvSpPr>
        <p:spPr>
          <a:xfrm>
            <a:off x="6480474" y="1993174"/>
            <a:ext cx="5791959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200" dirty="0">
                <a:latin typeface="Trebuchet MS" panose="020B0603020202020204" pitchFamily="34" charset="0"/>
              </a:rPr>
              <a:t>Delegate to the United States House of Representatives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200" dirty="0">
                <a:latin typeface="Trebuchet MS" panose="020B0603020202020204" pitchFamily="34" charset="0"/>
              </a:rPr>
              <a:t>United States Senator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200" dirty="0">
                <a:latin typeface="Trebuchet MS" panose="020B0603020202020204" pitchFamily="34" charset="0"/>
              </a:rPr>
              <a:t>United States Representative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200" dirty="0">
                <a:latin typeface="Trebuchet MS" panose="020B0603020202020204" pitchFamily="34" charset="0"/>
              </a:rPr>
              <a:t>Advisory Neighborhood Commissioner</a:t>
            </a:r>
          </a:p>
        </p:txBody>
      </p:sp>
    </p:spTree>
    <p:extLst>
      <p:ext uri="{BB962C8B-B14F-4D97-AF65-F5344CB8AC3E}">
        <p14:creationId xmlns:p14="http://schemas.microsoft.com/office/powerpoint/2010/main" val="1137553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1817230-6F3E-4CF5-866C-EF8BE62700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3049" y="-600364"/>
            <a:ext cx="6266807" cy="835574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/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566688" y="176303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1B15BC8-CD4A-48BD-A74E-96016001401B}"/>
              </a:ext>
            </a:extLst>
          </p:cNvPr>
          <p:cNvSpPr txBox="1">
            <a:spLocks/>
          </p:cNvSpPr>
          <p:nvPr/>
        </p:nvSpPr>
        <p:spPr>
          <a:xfrm>
            <a:off x="421102" y="207332"/>
            <a:ext cx="10430771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AVR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rgbClr val="009DD9"/>
                </a:solidFill>
                <a:latin typeface="Trebuchet MS" panose="020B0603020202020204" pitchFamily="34" charset="0"/>
              </a:rPr>
              <a:t>Automatic Voter Registration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9DD9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09D5AD9B-1FEA-42DA-9C4A-D17B7F32560B}"/>
              </a:ext>
            </a:extLst>
          </p:cNvPr>
          <p:cNvSpPr txBox="1">
            <a:spLocks/>
          </p:cNvSpPr>
          <p:nvPr/>
        </p:nvSpPr>
        <p:spPr>
          <a:xfrm>
            <a:off x="421102" y="1993174"/>
            <a:ext cx="10838025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200" dirty="0">
                <a:latin typeface="Trebuchet MS" panose="020B0603020202020204" pitchFamily="34" charset="0"/>
              </a:rPr>
              <a:t>What is Automatic Voter Registration (AVR)?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n-US" sz="2200" dirty="0">
              <a:latin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200" dirty="0">
                <a:latin typeface="Trebuchet MS" panose="020B0603020202020204" pitchFamily="34" charset="0"/>
              </a:rPr>
              <a:t>Activate registration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latin typeface="Trebuchet MS" panose="020B0603020202020204" pitchFamily="34" charset="0"/>
              </a:rPr>
              <a:t>Return notification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latin typeface="Trebuchet MS" panose="020B0603020202020204" pitchFamily="34" charset="0"/>
              </a:rPr>
              <a:t>Return your mail ballot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latin typeface="Trebuchet MS" panose="020B0603020202020204" pitchFamily="34" charset="0"/>
              </a:rPr>
              <a:t>Register to vote online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latin typeface="Trebuchet MS" panose="020B0603020202020204" pitchFamily="34" charset="0"/>
              </a:rPr>
              <a:t>Register at BOE Headquarters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latin typeface="Trebuchet MS" panose="020B0603020202020204" pitchFamily="34" charset="0"/>
              </a:rPr>
              <a:t>Register at a Vote Center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F649510F-6A64-49AF-92E1-8AD8B829A020}"/>
              </a:ext>
            </a:extLst>
          </p:cNvPr>
          <p:cNvSpPr txBox="1">
            <a:spLocks/>
          </p:cNvSpPr>
          <p:nvPr/>
        </p:nvSpPr>
        <p:spPr>
          <a:xfrm>
            <a:off x="6480474" y="1993174"/>
            <a:ext cx="5791959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tabLst/>
              <a:defRPr/>
            </a:pPr>
            <a:r>
              <a:rPr lang="en-US" sz="2200" dirty="0">
                <a:latin typeface="Trebuchet MS" panose="020B0603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578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>
            <a:spLocks/>
          </p:cNvSpPr>
          <p:nvPr/>
        </p:nvSpPr>
        <p:spPr>
          <a:xfrm>
            <a:off x="566688" y="392501"/>
            <a:ext cx="7146445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WAYS TO VOTE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/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247719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23C09EC0-8801-487A-A6F8-46E765E4FEC1}"/>
              </a:ext>
            </a:extLst>
          </p:cNvPr>
          <p:cNvSpPr txBox="1">
            <a:spLocks/>
          </p:cNvSpPr>
          <p:nvPr/>
        </p:nvSpPr>
        <p:spPr>
          <a:xfrm>
            <a:off x="470168" y="3829927"/>
            <a:ext cx="3502265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0F6FC6"/>
                </a:solidFill>
                <a:latin typeface="Trebuchet MS" panose="020B0603020202020204" pitchFamily="34" charset="0"/>
              </a:rPr>
              <a:t>MAIL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E9736C7-8415-400C-9D40-C9CF8F6C23A1}"/>
              </a:ext>
            </a:extLst>
          </p:cNvPr>
          <p:cNvGrpSpPr/>
          <p:nvPr/>
        </p:nvGrpSpPr>
        <p:grpSpPr>
          <a:xfrm>
            <a:off x="1299246" y="1970180"/>
            <a:ext cx="1844110" cy="1744569"/>
            <a:chOff x="1510560" y="1970181"/>
            <a:chExt cx="1844110" cy="1744569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CB191ED-890F-4836-A9BA-4FFAA1736652}"/>
                </a:ext>
              </a:extLst>
            </p:cNvPr>
            <p:cNvSpPr/>
            <p:nvPr/>
          </p:nvSpPr>
          <p:spPr>
            <a:xfrm>
              <a:off x="1510560" y="1970181"/>
              <a:ext cx="1844110" cy="1744569"/>
            </a:xfrm>
            <a:prstGeom prst="ellipse">
              <a:avLst/>
            </a:prstGeom>
            <a:solidFill>
              <a:srgbClr val="1E4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1" name="Graphic 20" descr="Envelope with solid fill">
              <a:extLst>
                <a:ext uri="{FF2B5EF4-FFF2-40B4-BE49-F238E27FC236}">
                  <a16:creationId xmlns:a16="http://schemas.microsoft.com/office/drawing/2014/main" id="{AE06AC40-61EF-4A07-BB49-C50307861F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975415" y="2397863"/>
              <a:ext cx="914400" cy="914400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D42AC81-AC1F-4640-AC21-37FA6E472370}"/>
              </a:ext>
            </a:extLst>
          </p:cNvPr>
          <p:cNvGrpSpPr/>
          <p:nvPr/>
        </p:nvGrpSpPr>
        <p:grpSpPr>
          <a:xfrm>
            <a:off x="5230533" y="1970179"/>
            <a:ext cx="1844110" cy="1744569"/>
            <a:chOff x="5173943" y="1970180"/>
            <a:chExt cx="1844110" cy="1744569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394AD9D-CC5E-4ACB-B861-05F454457155}"/>
                </a:ext>
              </a:extLst>
            </p:cNvPr>
            <p:cNvSpPr/>
            <p:nvPr/>
          </p:nvSpPr>
          <p:spPr>
            <a:xfrm>
              <a:off x="5173943" y="1970180"/>
              <a:ext cx="1844110" cy="1744569"/>
            </a:xfrm>
            <a:prstGeom prst="ellipse">
              <a:avLst/>
            </a:prstGeom>
            <a:solidFill>
              <a:srgbClr val="1E4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3" name="Graphic 22" descr="Checklist with solid fill">
              <a:extLst>
                <a:ext uri="{FF2B5EF4-FFF2-40B4-BE49-F238E27FC236}">
                  <a16:creationId xmlns:a16="http://schemas.microsoft.com/office/drawing/2014/main" id="{5EC6209E-5A38-4DB9-8847-D2A6F21BE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638798" y="2385264"/>
              <a:ext cx="914400" cy="91440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8EACE55-1B97-4154-B327-8EFDF06817E6}"/>
              </a:ext>
            </a:extLst>
          </p:cNvPr>
          <p:cNvGrpSpPr/>
          <p:nvPr/>
        </p:nvGrpSpPr>
        <p:grpSpPr>
          <a:xfrm>
            <a:off x="9161820" y="1970179"/>
            <a:ext cx="1844110" cy="1744569"/>
            <a:chOff x="8837326" y="1982779"/>
            <a:chExt cx="1844110" cy="1744569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40ACE07-0BD6-4AD3-BF65-65EF3244DF24}"/>
                </a:ext>
              </a:extLst>
            </p:cNvPr>
            <p:cNvSpPr/>
            <p:nvPr/>
          </p:nvSpPr>
          <p:spPr>
            <a:xfrm>
              <a:off x="8837326" y="1982779"/>
              <a:ext cx="1844110" cy="1744569"/>
            </a:xfrm>
            <a:prstGeom prst="ellipse">
              <a:avLst/>
            </a:prstGeom>
            <a:solidFill>
              <a:srgbClr val="1E4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5" name="Graphic 24" descr="Checkmark with solid fill">
              <a:extLst>
                <a:ext uri="{FF2B5EF4-FFF2-40B4-BE49-F238E27FC236}">
                  <a16:creationId xmlns:a16="http://schemas.microsoft.com/office/drawing/2014/main" id="{B4AC04F2-4EAA-4026-A8C5-ABB13E589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9302185" y="2385264"/>
              <a:ext cx="914400" cy="914400"/>
            </a:xfrm>
            <a:prstGeom prst="rect">
              <a:avLst/>
            </a:prstGeom>
          </p:spPr>
        </p:pic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4A304189-6E87-4A1E-9882-A17E0553BFC3}"/>
              </a:ext>
            </a:extLst>
          </p:cNvPr>
          <p:cNvSpPr txBox="1">
            <a:spLocks/>
          </p:cNvSpPr>
          <p:nvPr/>
        </p:nvSpPr>
        <p:spPr>
          <a:xfrm>
            <a:off x="147898" y="4497886"/>
            <a:ext cx="4146803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55 Drop Box locations open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October 9 –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November 3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DF69AB8D-7F03-48F7-8CA9-F32EC86BA011}"/>
              </a:ext>
            </a:extLst>
          </p:cNvPr>
          <p:cNvSpPr txBox="1">
            <a:spLocks/>
          </p:cNvSpPr>
          <p:nvPr/>
        </p:nvSpPr>
        <p:spPr>
          <a:xfrm>
            <a:off x="4401455" y="3825685"/>
            <a:ext cx="3502265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0F6FC6"/>
                </a:solidFill>
                <a:latin typeface="Trebuchet MS" panose="020B0603020202020204" pitchFamily="34" charset="0"/>
              </a:rPr>
              <a:t>EARLY VOTING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3D743CFB-56DE-4062-A20A-E83701EEC494}"/>
              </a:ext>
            </a:extLst>
          </p:cNvPr>
          <p:cNvSpPr txBox="1">
            <a:spLocks/>
          </p:cNvSpPr>
          <p:nvPr/>
        </p:nvSpPr>
        <p:spPr>
          <a:xfrm>
            <a:off x="4430561" y="4497886"/>
            <a:ext cx="3442954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25 Vote Centers open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October 26 – November 1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79359368-3C61-4887-9703-CCDEE3A30A6B}"/>
              </a:ext>
            </a:extLst>
          </p:cNvPr>
          <p:cNvSpPr txBox="1">
            <a:spLocks/>
          </p:cNvSpPr>
          <p:nvPr/>
        </p:nvSpPr>
        <p:spPr>
          <a:xfrm>
            <a:off x="8332742" y="3839086"/>
            <a:ext cx="3502265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0F6FC6"/>
                </a:solidFill>
                <a:latin typeface="Trebuchet MS" panose="020B0603020202020204" pitchFamily="34" charset="0"/>
              </a:rPr>
              <a:t>ELECTION DAY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9E50FC9C-9760-491C-AE84-CFF0D90CB9A3}"/>
              </a:ext>
            </a:extLst>
          </p:cNvPr>
          <p:cNvSpPr txBox="1">
            <a:spLocks/>
          </p:cNvSpPr>
          <p:nvPr/>
        </p:nvSpPr>
        <p:spPr>
          <a:xfrm>
            <a:off x="8196849" y="4497886"/>
            <a:ext cx="3764815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75 Vote Centers open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November 3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53555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>
            <a:spLocks/>
          </p:cNvSpPr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IMPORTANT 2026 GENERAL ELECTION DATES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/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952257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45073A26-16B3-4989-ABE7-9A8C50FE3DF5}"/>
              </a:ext>
            </a:extLst>
          </p:cNvPr>
          <p:cNvSpPr txBox="1">
            <a:spLocks/>
          </p:cNvSpPr>
          <p:nvPr/>
        </p:nvSpPr>
        <p:spPr>
          <a:xfrm>
            <a:off x="566688" y="2186451"/>
            <a:ext cx="11095660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400" b="1" dirty="0">
                <a:latin typeface="Trebuchet MS" panose="020B0603020202020204" pitchFamily="34" charset="0"/>
              </a:rPr>
              <a:t>The week of September 28 – October 2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latin typeface="Trebuchet MS" panose="020B0603020202020204" pitchFamily="34" charset="0"/>
              </a:rPr>
              <a:t>DCBOE will begin mailing ballots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n-US" sz="2400" b="1" dirty="0">
                <a:latin typeface="Trebuchet MS" panose="020B0603020202020204" pitchFamily="34" charset="0"/>
              </a:rPr>
              <a:t>Friday, October 9 – Tuesday, November 3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latin typeface="Trebuchet MS" panose="020B0603020202020204" pitchFamily="34" charset="0"/>
              </a:rPr>
              <a:t>55 Mail Ballot Drop Boxes are Open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n-US" sz="2400" b="1" dirty="0">
                <a:latin typeface="Trebuchet MS" panose="020B0603020202020204" pitchFamily="34" charset="0"/>
              </a:rPr>
              <a:t>Tuesday, October 13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latin typeface="Trebuchet MS" panose="020B0603020202020204" pitchFamily="34" charset="0"/>
              </a:rPr>
              <a:t>Deadline for the receipt of voter registration applications submitted by mail or online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n-US" sz="2400" b="1" dirty="0">
                <a:latin typeface="Trebuchet MS" panose="020B0603020202020204" pitchFamily="34" charset="0"/>
              </a:rPr>
              <a:t>Monday, October 26 – Sunday, November 1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latin typeface="Trebuchet MS" panose="020B0603020202020204" pitchFamily="34" charset="0"/>
              </a:rPr>
              <a:t>25 Early Voting Vote Centers will be open from 8:30 am – 7:00 pm</a:t>
            </a:r>
          </a:p>
        </p:txBody>
      </p:sp>
    </p:spTree>
    <p:extLst>
      <p:ext uri="{BB962C8B-B14F-4D97-AF65-F5344CB8AC3E}">
        <p14:creationId xmlns:p14="http://schemas.microsoft.com/office/powerpoint/2010/main" val="441446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>
            <a:spLocks/>
          </p:cNvSpPr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IMPORTANT 2026 GENERAL ELECTION DATES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/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952257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45073A26-16B3-4989-ABE7-9A8C50FE3DF5}"/>
              </a:ext>
            </a:extLst>
          </p:cNvPr>
          <p:cNvSpPr txBox="1">
            <a:spLocks/>
          </p:cNvSpPr>
          <p:nvPr/>
        </p:nvSpPr>
        <p:spPr>
          <a:xfrm>
            <a:off x="566688" y="2186451"/>
            <a:ext cx="11095660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400" b="1" dirty="0">
                <a:latin typeface="Trebuchet MS" panose="020B0603020202020204" pitchFamily="34" charset="0"/>
              </a:rPr>
              <a:t>Tuesday, November 3 – ELECTION DAY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latin typeface="Trebuchet MS" panose="020B0603020202020204" pitchFamily="34" charset="0"/>
              </a:rPr>
              <a:t>75 Vote Centers will be open from 7:00 am – 8:00 pm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latin typeface="Trebuchet MS" panose="020B0603020202020204" pitchFamily="34" charset="0"/>
              </a:rPr>
              <a:t>As long as you are in line by 8:00 pm, you can vote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n-US" sz="2400" b="1" dirty="0">
                <a:latin typeface="Trebuchet MS" panose="020B0603020202020204" pitchFamily="34" charset="0"/>
              </a:rPr>
              <a:t>Friday, November 13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latin typeface="Trebuchet MS" panose="020B0603020202020204" pitchFamily="34" charset="0"/>
              </a:rPr>
              <a:t>Mail-ballot receipt deadline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n-US" sz="2400" b="1" dirty="0">
                <a:latin typeface="Trebuchet MS" panose="020B0603020202020204" pitchFamily="34" charset="0"/>
              </a:rPr>
              <a:t>Wednesday, December 2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latin typeface="Trebuchet MS" panose="020B0603020202020204" pitchFamily="34" charset="0"/>
              </a:rPr>
              <a:t>Certification of election results</a:t>
            </a:r>
          </a:p>
        </p:txBody>
      </p:sp>
    </p:spTree>
    <p:extLst>
      <p:ext uri="{BB962C8B-B14F-4D97-AF65-F5344CB8AC3E}">
        <p14:creationId xmlns:p14="http://schemas.microsoft.com/office/powerpoint/2010/main" val="2322994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6F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CB9DC-3EFD-4A66-B63D-36A52001D09D}"/>
              </a:ext>
            </a:extLst>
          </p:cNvPr>
          <p:cNvSpPr txBox="1">
            <a:spLocks/>
          </p:cNvSpPr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2026 GENERAL ELECTION FAQS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ED23A5C-53EE-4083-8660-99E5397409CF}"/>
              </a:ext>
            </a:extLst>
          </p:cNvPr>
          <p:cNvCxnSpPr/>
          <p:nvPr/>
        </p:nvCxnSpPr>
        <p:spPr>
          <a:xfrm>
            <a:off x="726456" y="1397621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FAB685A-64AE-44E6-AA39-CFDBD8DBCB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750" b="19841"/>
          <a:stretch/>
        </p:blipFill>
        <p:spPr>
          <a:xfrm>
            <a:off x="9848538" y="4869698"/>
            <a:ext cx="2144581" cy="175595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BF5D9C0-EAC6-4B91-93D2-49A5679320CD}"/>
              </a:ext>
            </a:extLst>
          </p:cNvPr>
          <p:cNvSpPr txBox="1">
            <a:spLocks/>
          </p:cNvSpPr>
          <p:nvPr/>
        </p:nvSpPr>
        <p:spPr>
          <a:xfrm>
            <a:off x="566688" y="1843272"/>
            <a:ext cx="9176919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  My mail ballot never arrived. What should I do?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BB8F20A-C1F1-4C4C-B103-06C7E284600E}"/>
              </a:ext>
            </a:extLst>
          </p:cNvPr>
          <p:cNvSpPr txBox="1">
            <a:spLocks/>
          </p:cNvSpPr>
          <p:nvPr/>
        </p:nvSpPr>
        <p:spPr>
          <a:xfrm>
            <a:off x="566688" y="2712510"/>
            <a:ext cx="9794535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  I made a mistake on my ballot. What are my options?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75C67C4-323D-40C1-900E-34D7B5C1AC0B}"/>
              </a:ext>
            </a:extLst>
          </p:cNvPr>
          <p:cNvSpPr txBox="1">
            <a:spLocks/>
          </p:cNvSpPr>
          <p:nvPr/>
        </p:nvSpPr>
        <p:spPr>
          <a:xfrm>
            <a:off x="566688" y="3581748"/>
            <a:ext cx="10166269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  I received a mail ballot but want to vote in person. What should I do?</a:t>
            </a:r>
          </a:p>
        </p:txBody>
      </p:sp>
    </p:spTree>
    <p:extLst>
      <p:ext uri="{BB962C8B-B14F-4D97-AF65-F5344CB8AC3E}">
        <p14:creationId xmlns:p14="http://schemas.microsoft.com/office/powerpoint/2010/main" val="3233544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>
            <a:spLocks/>
          </p:cNvSpPr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2026 GENERAL ELECTION </a:t>
            </a:r>
            <a:r>
              <a:rPr lang="en-US" sz="4800" b="1" dirty="0">
                <a:solidFill>
                  <a:srgbClr val="0F6FC6"/>
                </a:solidFill>
                <a:latin typeface="Trebuchet MS" panose="020B0603020202020204" pitchFamily="34" charset="0"/>
              </a:rPr>
              <a:t>CHECKLIST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/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952257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45073A26-16B3-4989-ABE7-9A8C50FE3DF5}"/>
              </a:ext>
            </a:extLst>
          </p:cNvPr>
          <p:cNvSpPr txBox="1">
            <a:spLocks/>
          </p:cNvSpPr>
          <p:nvPr/>
        </p:nvSpPr>
        <p:spPr>
          <a:xfrm>
            <a:off x="566688" y="2186451"/>
            <a:ext cx="11095660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800" dirty="0">
                <a:latin typeface="Trebuchet MS" panose="020B0603020202020204" pitchFamily="34" charset="0"/>
              </a:rPr>
              <a:t>  Check your voter registration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800" dirty="0">
                <a:latin typeface="Trebuchet MS" panose="020B0603020202020204" pitchFamily="34" charset="0"/>
              </a:rPr>
              <a:t>  Decide how you want to vote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800" dirty="0">
                <a:latin typeface="Trebuchet MS" panose="020B0603020202020204" pitchFamily="34" charset="0"/>
              </a:rPr>
              <a:t>  Review/mark a sample ballot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800" dirty="0">
                <a:latin typeface="Trebuchet MS" panose="020B0603020202020204" pitchFamily="34" charset="0"/>
              </a:rPr>
              <a:t>  Know the deadlines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800" dirty="0">
                <a:latin typeface="Trebuchet MS" panose="020B0603020202020204" pitchFamily="34" charset="0"/>
              </a:rPr>
              <a:t>  Locate a Vote Center or Drop Box</a:t>
            </a:r>
            <a:endParaRPr lang="en-US" sz="2400" dirty="0">
              <a:latin typeface="Trebuchet MS" panose="020B0603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8160E5-BC30-4D96-9A97-0391C7C30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7194" y="392501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146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>
            <a:spLocks/>
          </p:cNvSpPr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>
                <a:solidFill>
                  <a:srgbClr val="0F6FC6"/>
                </a:solidFill>
                <a:latin typeface="Trebuchet MS" panose="020B0603020202020204" pitchFamily="34" charset="0"/>
              </a:rPr>
              <a:t>TRUSTED SOURCE OF VOTING INFORMATION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/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952257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45073A26-16B3-4989-ABE7-9A8C50FE3DF5}"/>
              </a:ext>
            </a:extLst>
          </p:cNvPr>
          <p:cNvSpPr txBox="1">
            <a:spLocks/>
          </p:cNvSpPr>
          <p:nvPr/>
        </p:nvSpPr>
        <p:spPr>
          <a:xfrm>
            <a:off x="566688" y="2306373"/>
            <a:ext cx="11095660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 </a:t>
            </a:r>
            <a:r>
              <a:rPr lang="en-U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Phone: 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(202) 727-2525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 </a:t>
            </a:r>
            <a:r>
              <a:rPr lang="en-U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Website: 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  <a:hlinkClick r:id="rId3"/>
              </a:rPr>
              <a:t>www.dcboe.org/rcv</a:t>
            </a:r>
            <a:endParaRPr lang="en-U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 </a:t>
            </a:r>
            <a:r>
              <a:rPr lang="en-U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X: 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@Vote4DC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 Facebook.com/Vote4DC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 Instagram@Vote4DC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  </a:t>
            </a:r>
            <a:r>
              <a:rPr lang="en-US" sz="2800" b="1" dirty="0">
                <a:solidFill>
                  <a:prstClr val="black"/>
                </a:solidFill>
                <a:latin typeface="Trebuchet MS" panose="020B0603020202020204" pitchFamily="34" charset="0"/>
              </a:rPr>
              <a:t>Outreach Division: </a:t>
            </a:r>
            <a:r>
              <a:rPr lang="en-US" sz="2800" dirty="0">
                <a:solidFill>
                  <a:prstClr val="black"/>
                </a:solidFill>
                <a:latin typeface="Trebuchet MS" panose="020B0603020202020204" pitchFamily="34" charset="0"/>
              </a:rPr>
              <a:t>outreach@dcboe.org</a:t>
            </a:r>
            <a:endParaRPr lang="en-US" sz="24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489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41353D8-27C2-464E-9249-955D03F1FB9B}"/>
              </a:ext>
            </a:extLst>
          </p:cNvPr>
          <p:cNvSpPr/>
          <p:nvPr/>
        </p:nvSpPr>
        <p:spPr>
          <a:xfrm rot="1526992">
            <a:off x="6730720" y="-1009943"/>
            <a:ext cx="6515191" cy="1229976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C905A6B-B515-415B-85F4-5A486FF3A41C}"/>
              </a:ext>
            </a:extLst>
          </p:cNvPr>
          <p:cNvSpPr txBox="1">
            <a:spLocks/>
          </p:cNvSpPr>
          <p:nvPr/>
        </p:nvSpPr>
        <p:spPr>
          <a:xfrm>
            <a:off x="304041" y="392501"/>
            <a:ext cx="7146445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>
                <a:solidFill>
                  <a:srgbClr val="0F6FC6"/>
                </a:solidFill>
                <a:latin typeface="Trebuchet MS" panose="020B0603020202020204" pitchFamily="34" charset="0"/>
              </a:rPr>
              <a:t>UPCOMING WEBINAR DATES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3EB88F4-D9E3-41D4-AC8C-F4491DEFCB89}"/>
              </a:ext>
            </a:extLst>
          </p:cNvPr>
          <p:cNvSpPr txBox="1">
            <a:spLocks/>
          </p:cNvSpPr>
          <p:nvPr/>
        </p:nvSpPr>
        <p:spPr>
          <a:xfrm>
            <a:off x="0" y="2033998"/>
            <a:ext cx="7285220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fontAlgn="base">
              <a:spcBef>
                <a:spcPts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en-US" sz="2400" b="0" i="0" u="none" strike="noStrike" dirty="0"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 ALL webinars are at </a:t>
            </a:r>
            <a:r>
              <a:rPr lang="en-US" sz="2400" b="0" i="0" u="sng" strike="noStrike" dirty="0"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1pm</a:t>
            </a:r>
            <a:r>
              <a:rPr lang="en-US" sz="2400" b="0" i="0" u="none" strike="noStrike" dirty="0"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and </a:t>
            </a:r>
            <a:r>
              <a:rPr lang="en-US" sz="2400" b="0" i="0" u="sng" strike="noStrike" dirty="0"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7pm</a:t>
            </a:r>
          </a:p>
          <a:p>
            <a:pPr lvl="1" fontAlgn="base">
              <a:spcBef>
                <a:spcPts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endParaRPr lang="en-US" sz="800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lvl="1" fontAlgn="base">
              <a:spcBef>
                <a:spcPts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en-US" sz="2400" b="0" i="0" u="none" strike="noStrike" dirty="0"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 Wednesday, September 30</a:t>
            </a:r>
          </a:p>
          <a:p>
            <a:pPr lvl="1" fontAlgn="base"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en-US" sz="2400" b="0" i="0" u="none" strike="noStrike" dirty="0"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 Wednesday, October 7 </a:t>
            </a:r>
            <a:r>
              <a:rPr lang="en-US" sz="2400" dirty="0">
                <a:solidFill>
                  <a:schemeClr val="tx1"/>
                </a:solidFill>
                <a:latin typeface="Trebuchet MS" panose="020B0603020202020204" pitchFamily="34" charset="0"/>
              </a:rPr>
              <a:t>(Amharic)</a:t>
            </a:r>
            <a:endParaRPr lang="en-US" sz="2400" b="0" i="0" u="none" strike="noStrike" dirty="0"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lvl="1" fontAlgn="base">
              <a:spcBef>
                <a:spcPts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en-US" sz="2400" b="0" i="0" u="none" strike="noStrike" dirty="0"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 Wednesday, </a:t>
            </a:r>
            <a:r>
              <a:rPr lang="en-US" sz="2400" dirty="0">
                <a:solidFill>
                  <a:schemeClr val="tx1"/>
                </a:solidFill>
                <a:latin typeface="Trebuchet MS" panose="020B0603020202020204" pitchFamily="34" charset="0"/>
              </a:rPr>
              <a:t>October 14</a:t>
            </a:r>
          </a:p>
          <a:p>
            <a:pPr lvl="1" fontAlgn="base">
              <a:spcBef>
                <a:spcPts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en-US" sz="2400" b="0" i="0" u="none" strike="noStrike" dirty="0"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  Wednesday, October 21 (</a:t>
            </a:r>
            <a:r>
              <a:rPr lang="en-US" sz="2400" b="0" i="0" u="none" strike="noStrike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español</a:t>
            </a:r>
            <a:r>
              <a:rPr lang="en-US" sz="2400" b="0" i="0" u="none" strike="noStrike" dirty="0"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)</a:t>
            </a:r>
          </a:p>
          <a:p>
            <a:pPr lvl="1" fontAlgn="base">
              <a:spcBef>
                <a:spcPts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en-US" sz="2400" b="0" i="0" u="none" strike="noStrike" dirty="0">
                <a:solidFill>
                  <a:schemeClr val="tx1"/>
                </a:solidFill>
                <a:effectLst/>
                <a:latin typeface="Trebuchet MS" panose="020B0603020202020204" pitchFamily="34" charset="0"/>
              </a:rPr>
              <a:t>Wednesday, October 28</a:t>
            </a:r>
          </a:p>
          <a:p>
            <a:pPr lvl="1" fontAlgn="base">
              <a:spcBef>
                <a:spcPts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endParaRPr lang="en-US" sz="800" b="1" i="0" u="none" strike="noStrike" dirty="0">
              <a:solidFill>
                <a:srgbClr val="10CF9B"/>
              </a:solidFill>
              <a:effectLst/>
              <a:latin typeface="Trebuchet MS" panose="020B0603020202020204" pitchFamily="34" charset="0"/>
            </a:endParaRPr>
          </a:p>
          <a:p>
            <a:pPr lvl="1" fontAlgn="base">
              <a:spcBef>
                <a:spcPts val="0"/>
              </a:spcBef>
              <a:spcAft>
                <a:spcPts val="1200"/>
              </a:spcAft>
              <a:buClr>
                <a:srgbClr val="0F6FC6"/>
              </a:buClr>
            </a:pPr>
            <a:r>
              <a:rPr lang="en-US" sz="2800" b="1" i="0" u="none" strike="noStrike" dirty="0">
                <a:solidFill>
                  <a:srgbClr val="10CF9B"/>
                </a:solidFill>
                <a:effectLst/>
                <a:latin typeface="Trebuchet MS" panose="020B0603020202020204" pitchFamily="34" charset="0"/>
              </a:rPr>
              <a:t>Register at www.dcbo</a:t>
            </a:r>
            <a:r>
              <a:rPr lang="en-US" sz="2800" b="1" dirty="0">
                <a:solidFill>
                  <a:srgbClr val="10CF9B"/>
                </a:solidFill>
                <a:latin typeface="Trebuchet MS" panose="020B0603020202020204" pitchFamily="34" charset="0"/>
              </a:rPr>
              <a:t>e.org/RCV</a:t>
            </a:r>
            <a:endParaRPr lang="en-US" sz="2000" b="1" i="0" u="none" strike="noStrike" dirty="0">
              <a:solidFill>
                <a:srgbClr val="10CF9B"/>
              </a:solidFill>
              <a:effectLst/>
              <a:latin typeface="Trebuchet MS" panose="020B0603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BFC4CD-10AF-415D-9F18-3C491527C0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" t="155"/>
          <a:stretch/>
        </p:blipFill>
        <p:spPr>
          <a:xfrm>
            <a:off x="7213600" y="489527"/>
            <a:ext cx="4588537" cy="594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7431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WWW.DCBOE.ORG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>
            <a:spLocks/>
          </p:cNvSpPr>
          <p:nvPr/>
        </p:nvSpPr>
        <p:spPr>
          <a:xfrm>
            <a:off x="3094951" y="2766218"/>
            <a:ext cx="6002099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1E4177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THANK YOU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/>
        </p:blipFill>
        <p:spPr>
          <a:xfrm>
            <a:off x="4785606" y="487713"/>
            <a:ext cx="2620787" cy="200754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>
            <a:cxnSpLocks/>
          </p:cNvCxnSpPr>
          <p:nvPr/>
        </p:nvCxnSpPr>
        <p:spPr>
          <a:xfrm>
            <a:off x="4556185" y="3858311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8C4D4CA7-7D9D-4FE2-AAE0-BDE605366972}"/>
              </a:ext>
            </a:extLst>
          </p:cNvPr>
          <p:cNvSpPr txBox="1">
            <a:spLocks/>
          </p:cNvSpPr>
          <p:nvPr/>
        </p:nvSpPr>
        <p:spPr>
          <a:xfrm>
            <a:off x="1022651" y="4091781"/>
            <a:ext cx="10146696" cy="410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For more information about speaking engagements, contact: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F6FC6"/>
                </a:solidFill>
                <a:latin typeface="Trebuchet MS" panose="020B0603020202020204" pitchFamily="34" charset="0"/>
              </a:rPr>
              <a:t>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utreach@dcboe.org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7231010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7957</TotalTime>
  <Words>765</Words>
  <Application>Microsoft Office PowerPoint</Application>
  <PresentationFormat>Widescreen</PresentationFormat>
  <Paragraphs>131</Paragraphs>
  <Slides>17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Arial</vt:lpstr>
      <vt:lpstr>Calibri</vt:lpstr>
      <vt:lpstr>Calibri Light</vt:lpstr>
      <vt:lpstr>Century</vt:lpstr>
      <vt:lpstr>Gill Sans MT</vt:lpstr>
      <vt:lpstr>Phosphate Solid</vt:lpstr>
      <vt:lpstr>Trebuchet MS</vt:lpstr>
      <vt:lpstr>Wingdings</vt:lpstr>
      <vt:lpstr>Wingdings 2</vt:lpstr>
      <vt:lpstr>Dividend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Ranked choice  voting</dc:title>
  <dc:creator>Ben Hinchman</dc:creator>
  <cp:lastModifiedBy>Melissa Alexander</cp:lastModifiedBy>
  <cp:revision>146</cp:revision>
  <cp:lastPrinted>2026-09-23T15:35:01Z</cp:lastPrinted>
  <dcterms:created xsi:type="dcterms:W3CDTF">2026-01-26T19:34:40Z</dcterms:created>
  <dcterms:modified xsi:type="dcterms:W3CDTF">2026-09-29T20:11:42Z</dcterms:modified>
</cp:coreProperties>
</file>