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7" r:id="rId4"/>
    <p:sldId id="599" r:id="rId6"/>
    <p:sldId id="589" r:id="rId7"/>
    <p:sldId id="600" r:id="rId8"/>
    <p:sldId id="601" r:id="rId9"/>
    <p:sldId id="602" r:id="rId10"/>
    <p:sldId id="262" r:id="rId11"/>
    <p:sldId id="603" r:id="rId12"/>
    <p:sldId id="611" r:id="rId13"/>
    <p:sldId id="587" r:id="rId14"/>
    <p:sldId id="604" r:id="rId15"/>
    <p:sldId id="605" r:id="rId16"/>
    <p:sldId id="606" r:id="rId17"/>
    <p:sldId id="608" r:id="rId18"/>
    <p:sldId id="610" r:id="rId19"/>
    <p:sldId id="609" r:id="rId20"/>
    <p:sldId id="592" r:id="rId21"/>
  </p:sldIdLst>
  <p:sldSz cx="12192000" cy="6858000"/>
  <p:notesSz cx="7315200" cy="96012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e Zhang" initials="K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054" autoAdjust="0"/>
    <p:restoredTop sz="94694"/>
  </p:normalViewPr>
  <p:slideViewPr>
    <p:cSldViewPr snapToGrid="0">
      <p:cViewPr varScale="1">
        <p:scale>
          <a:sx n="89" d="100"/>
          <a:sy n="89" d="100"/>
        </p:scale>
        <p:origin x="66" y="6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gs" Target="tags/tag1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8" tIns="48329" rIns="96658" bIns="48329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595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595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595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595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595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595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595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9" y="1352852"/>
            <a:ext cx="10881682" cy="482351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" panose="02040604050505020304" pitchFamily="18" charset="0"/>
              </a:defRPr>
            </a:lvl1pPr>
            <a:lvl2pPr>
              <a:defRPr>
                <a:latin typeface="Century" panose="02040604050505020304" pitchFamily="18" charset="0"/>
              </a:defRPr>
            </a:lvl2pPr>
            <a:lvl3pPr>
              <a:defRPr>
                <a:latin typeface="Century" panose="02040604050505020304" pitchFamily="18" charset="0"/>
              </a:defRPr>
            </a:lvl3pPr>
            <a:lvl4pPr>
              <a:defRPr>
                <a:latin typeface="Century" panose="02040604050505020304" pitchFamily="18" charset="0"/>
              </a:defRPr>
            </a:lvl4pPr>
            <a:lvl5pPr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604" y="6356450"/>
            <a:ext cx="2743604" cy="364629"/>
          </a:xfrm>
        </p:spPr>
        <p:txBody>
          <a:bodyPr/>
          <a:lstStyle>
            <a:lvl1pPr>
              <a:defRPr/>
            </a:lvl1pPr>
          </a:lstStyle>
          <a:p>
            <a:pPr defTabSz="892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0BC700-04AC-493C-B596-6FCF88B186C0}" type="datetime1">
              <a:rPr 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</a:fld>
            <a:endParaRPr 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795" y="6356450"/>
            <a:ext cx="4116412" cy="364629"/>
          </a:xfrm>
        </p:spPr>
        <p:txBody>
          <a:bodyPr/>
          <a:lstStyle>
            <a:lvl1pPr>
              <a:defRPr/>
            </a:lvl1pPr>
          </a:lstStyle>
          <a:p>
            <a:pPr defTabSz="892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t>DC Board of Elections</a:t>
            </a:r>
            <a:endParaRPr 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795" y="6356450"/>
            <a:ext cx="2743602" cy="364629"/>
          </a:xfrm>
        </p:spPr>
        <p:txBody>
          <a:bodyPr/>
          <a:lstStyle>
            <a:lvl1pPr>
              <a:defRPr/>
            </a:lvl1pPr>
          </a:lstStyle>
          <a:p>
            <a:pPr defTabSz="892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38DCD0-63D2-49E1-B615-47A6C73A1BB0}" type="slidenum">
              <a:rPr lang="en-US" alt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</a:fld>
            <a:endParaRPr lang="en-US" alt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70" indent="-30607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29920" indent="-30607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99795" indent="-269875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60" indent="-234315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105" indent="-234315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89992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275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499995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799715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ACB4-CD24-437B-AC5C-6361C4E30C2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6640B-002F-4FEF-AC02-F1265A5BC00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image" Target="../media/image19.svg"/><Relationship Id="rId6" Type="http://schemas.openxmlformats.org/officeDocument/2006/relationships/image" Target="../media/image18.jpeg"/><Relationship Id="rId5" Type="http://schemas.openxmlformats.org/officeDocument/2006/relationships/image" Target="../media/image17.svg"/><Relationship Id="rId4" Type="http://schemas.openxmlformats.org/officeDocument/2006/relationships/image" Target="../media/image16.jpeg"/><Relationship Id="rId3" Type="http://schemas.openxmlformats.org/officeDocument/2006/relationships/image" Target="../media/image15.svg"/><Relationship Id="rId2" Type="http://schemas.openxmlformats.org/officeDocument/2006/relationships/image" Target="../media/image14.jpe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1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hyperlink" Target="http://www.dcboe.org/rcv" TargetMode="Externa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80434" y="-122528"/>
            <a:ext cx="12352867" cy="726377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80434" y="-122528"/>
            <a:ext cx="12352867" cy="61806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66687" y="2895058"/>
            <a:ext cx="8509579" cy="2112658"/>
            <a:chOff x="566688" y="2766218"/>
            <a:chExt cx="8509579" cy="2112658"/>
          </a:xfrm>
        </p:grpSpPr>
        <p:sp>
          <p:nvSpPr>
            <p:cNvPr id="4" name="Title 1"/>
            <p:cNvSpPr txBox="1"/>
            <p:nvPr/>
          </p:nvSpPr>
          <p:spPr>
            <a:xfrm>
              <a:off x="566688" y="2766218"/>
              <a:ext cx="8509579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5400" b="1" i="0" u="none" strike="noStrike" cap="none" baseline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 panose="020B0603020202020204" pitchFamily="34" charset="0"/>
                  <a:ea typeface="宋体" panose="02010600030101010101" pitchFamily="2" charset="-122"/>
                  <a:cs typeface="Trebuchet MS" panose="020B0603020202020204" pitchFamily="34" charset="0"/>
                </a:rPr>
                <a:t>为 2026 年大选做准备</a:t>
              </a:r>
              <a:endParaRPr kumimoji="0" lang="zh-CN" sz="5400" b="1" i="0" u="none" strike="noStrike" kern="1200" cap="none" spc="0" normalizeH="0" baseline="0" noProof="0">
                <a:ln>
                  <a:noFill/>
                </a:ln>
                <a:solidFill>
                  <a:srgbClr val="1E4177"/>
                </a:solidFill>
                <a:effectLst/>
                <a:uLnTx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6688" y="3967942"/>
              <a:ext cx="8430663" cy="76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sz="4400" b="1" i="0" u="none" strike="noStrike" cap="none" baseline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 panose="020B060302020202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熟悉</a:t>
              </a:r>
              <a:r>
                <a:rPr lang="zh-CN" sz="4400" b="1" i="0" u="none" strike="noStrike" cap="none" baseline="0">
                  <a:solidFill>
                    <a:srgbClr val="0070C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 panose="020B060302020202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排名选择投票</a:t>
              </a:r>
              <a:endPara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656086" y="4878876"/>
              <a:ext cx="3079630" cy="0"/>
            </a:xfrm>
            <a:prstGeom prst="line">
              <a:avLst/>
            </a:prstGeom>
            <a:ln w="28575">
              <a:solidFill>
                <a:srgbClr val="10C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566687" y="931232"/>
            <a:ext cx="1730480" cy="1325564"/>
          </a:xfrm>
          <a:prstGeom prst="rect">
            <a:avLst/>
          </a:prstGeom>
        </p:spPr>
      </p:pic>
      <p:sp>
        <p:nvSpPr>
          <p:cNvPr id="18" name="Star: 5 Points 17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19" name="Star: 5 Points 18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20" name="Star: 5 Points 19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9670" y="-582901"/>
            <a:ext cx="6266807" cy="835574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392501"/>
            <a:ext cx="8272512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议程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sp>
        <p:nvSpPr>
          <p:cNvPr id="10" name="Title 1"/>
          <p:cNvSpPr txBox="1"/>
          <p:nvPr/>
        </p:nvSpPr>
        <p:spPr>
          <a:xfrm>
            <a:off x="566688" y="1656671"/>
            <a:ext cx="714644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欢迎</a:t>
            </a:r>
            <a:endParaRPr lang="zh-CN" sz="3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排名选择投票 (RCV) 回顾</a:t>
            </a:r>
            <a:endParaRPr lang="zh-CN" sz="3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为大选做准备</a:t>
            </a:r>
            <a:endParaRPr lang="zh-CN" sz="3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AVR – 自动选民登记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重要日期</a:t>
            </a:r>
            <a:endParaRPr lang="zh-CN" sz="3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可用资源</a:t>
            </a:r>
            <a:endParaRPr lang="zh-CN" sz="3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问答环节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71961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网络研讨会说明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671961" y="121036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/>
          <p:nvPr/>
        </p:nvSpPr>
        <p:spPr>
          <a:xfrm>
            <a:off x="566420" y="1590675"/>
            <a:ext cx="10008235" cy="67246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最后将有问答环节，但您可以随时使用会议控制面板上的“问答”功能提交问题。</a:t>
            </a:r>
            <a:endParaRPr lang="zh-CN" sz="24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61" y="2950098"/>
            <a:ext cx="8852159" cy="591363"/>
          </a:xfrm>
          <a:prstGeom prst="rect">
            <a:avLst/>
          </a:prstGeom>
        </p:spPr>
      </p:pic>
      <p:sp>
        <p:nvSpPr>
          <p:cNvPr id="13" name="Title 1"/>
          <p:cNvSpPr txBox="1"/>
          <p:nvPr/>
        </p:nvSpPr>
        <p:spPr>
          <a:xfrm>
            <a:off x="566420" y="3820160"/>
            <a:ext cx="10227945" cy="67246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若要使用“问答”功能提问：</a:t>
            </a:r>
            <a:endParaRPr lang="zh-CN" sz="2400" b="1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742950" lvl="1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在问答框中输入您的问题。点击“发送”。</a:t>
            </a:r>
            <a:endParaRPr lang="zh-CN" sz="24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1200150" lvl="2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注意：如果您不希望在发送的问题中显示您的姓名，请勾选“匿名发送”。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275475">
            <a:off x="6790681" y="-1283689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rcRect t="7907" r="3621"/>
          <a:stretch>
            <a:fillRect/>
          </a:stretch>
        </p:blipFill>
        <p:spPr>
          <a:xfrm>
            <a:off x="7450486" y="181497"/>
            <a:ext cx="4370962" cy="64950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itle 1"/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RCV 回顾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如何填涂选票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304041" y="1929067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每列只能填涂一个椭圆。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最多可对五名候选人进行排名。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对其他候选人排名不会影响您的第 1 选择。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选民并非必须对候选人进行排名。如果愿意，选民可以只选择一名候选人。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需要避免的错误：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排名错误</a:t>
            </a:r>
            <a:endParaRPr lang="zh-CN" sz="3600" b="1" i="0" u="none" strike="noStrike" cap="none" baseline="0">
              <a:solidFill>
                <a:srgbClr val="009DD9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/>
          <p:cNvSpPr/>
          <p:nvPr/>
        </p:nvSpPr>
        <p:spPr>
          <a:xfrm>
            <a:off x="3877263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42147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56933" y="2017711"/>
            <a:ext cx="320040" cy="4068309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173775" y="2013153"/>
            <a:ext cx="383158" cy="4082838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520" y="199409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Oval 21"/>
          <p:cNvSpPr/>
          <p:nvPr/>
        </p:nvSpPr>
        <p:spPr>
          <a:xfrm>
            <a:off x="9067546" y="356878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28604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28604" y="443818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9781883" y="485643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692334" y="1986846"/>
            <a:ext cx="344235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337900" y="2001346"/>
            <a:ext cx="358893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需要避免的错误：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跳过排名</a:t>
            </a:r>
            <a:endParaRPr lang="zh-CN" sz="3600" b="1" i="0" u="none" strike="noStrike" cap="none" baseline="0">
              <a:solidFill>
                <a:srgbClr val="009DD9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/>
          <p:cNvSpPr/>
          <p:nvPr/>
        </p:nvSpPr>
        <p:spPr>
          <a:xfrm>
            <a:off x="3926347" y="3564364"/>
            <a:ext cx="173024" cy="104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958096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752" y="200134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Oval 24"/>
          <p:cNvSpPr/>
          <p:nvPr/>
        </p:nvSpPr>
        <p:spPr>
          <a:xfrm>
            <a:off x="9773138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173909" y="1989916"/>
            <a:ext cx="363972" cy="409610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DD9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988951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DD9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334355" y="2019094"/>
            <a:ext cx="364245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044004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92285" y="695325"/>
            <a:ext cx="1765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计票流程</a:t>
            </a:r>
            <a:endParaRPr lang="zh-CN" sz="24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7675" y="754613"/>
            <a:ext cx="194310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第一轮</a:t>
            </a:r>
            <a:endParaRPr lang="zh-CN" sz="2000" b="1" i="0" u="none" strike="noStrike" cap="none" baseline="0">
              <a:solidFill>
                <a:srgbClr val="009DD9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7675" y="1057420"/>
            <a:ext cx="246888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统计第 1 选择票数。</a:t>
            </a:r>
            <a:endParaRPr lang="zh-CN" sz="2000" b="0" i="0" u="none" strike="noStrike" cap="none" baseline="0">
              <a:solidFill>
                <a:srgbClr val="17406D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7675" y="2778759"/>
            <a:ext cx="194310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第二轮</a:t>
            </a:r>
            <a:endParaRPr lang="zh-CN" sz="2000" b="1" i="0" u="none" strike="noStrike" cap="none" baseline="0">
              <a:solidFill>
                <a:srgbClr val="009DD9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7675" y="4885272"/>
            <a:ext cx="1943100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第三轮</a:t>
            </a:r>
            <a:endParaRPr lang="zh-CN" sz="2000" b="1" i="0" u="none" strike="noStrike" cap="none" baseline="0">
              <a:solidFill>
                <a:srgbClr val="009DD9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7675" y="3106854"/>
            <a:ext cx="322643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得票最少的候选人将被淘汰。这些选票将转投给选民的次选候选人。</a:t>
            </a:r>
            <a:endParaRPr lang="zh-CN" sz="2000" b="0" i="0" u="none" strike="noStrike" cap="none" baseline="0">
              <a:solidFill>
                <a:srgbClr val="17406D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7675" y="5188565"/>
            <a:ext cx="2639513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这一过程将持续进行，直到某位候选人获得多数票。</a:t>
            </a:r>
            <a:endParaRPr lang="zh-CN" sz="2000" b="0" i="0" u="none" strike="noStrike" cap="none" baseline="0">
              <a:solidFill>
                <a:srgbClr val="17406D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0" name="Graphic 29" descr="Trophy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491254" y="4746773"/>
            <a:ext cx="412024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9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B</a:t>
            </a:r>
            <a:endParaRPr lang="zh-CN" sz="2900" b="0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28785" y="5579864"/>
            <a:ext cx="71628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800" b="1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胜出</a:t>
            </a:r>
            <a:endParaRPr lang="zh-CN" sz="1800" b="1" i="0" u="none" strike="noStrike" cap="none" baseline="0">
              <a:solidFill>
                <a:srgbClr val="17406D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566688" y="110681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2026 年大选选票内容</a:t>
            </a:r>
            <a:endParaRPr lang="zh-CN" sz="4800" b="1" i="0" u="none" strike="noStrike" cap="none" baseline="0" dirty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421102" y="1993174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哥伦比亚特区市长</a:t>
            </a:r>
            <a:endParaRPr lang="zh-CN" sz="2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总检察长</a:t>
            </a:r>
            <a:endParaRPr lang="zh-CN" sz="2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哥伦比亚特区议会主席</a:t>
            </a:r>
            <a:endParaRPr lang="zh-CN" sz="2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哥伦比亚特区议会全区议员</a:t>
            </a:r>
            <a:endParaRPr lang="zh-CN" sz="2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哥伦比亚特区议会议员（选区 1、3、5、6）</a:t>
            </a:r>
            <a:endParaRPr lang="zh-CN" sz="2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州教育委员会成员（选区 1、3、5、6）</a:t>
            </a:r>
            <a:endParaRPr lang="zh-CN" sz="22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美国众议院代表</a:t>
            </a:r>
            <a:endParaRPr lang="zh-CN" sz="22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美国参议员</a:t>
            </a:r>
            <a:endParaRPr lang="zh-CN" sz="22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美国众议员</a:t>
            </a:r>
            <a:endParaRPr lang="zh-CN" sz="22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社区咨询专员</a:t>
            </a:r>
            <a:endParaRPr lang="zh-CN" sz="22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3049" y="-600364"/>
            <a:ext cx="6266807" cy="835574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AVR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自动选民登记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421102" y="1993174"/>
            <a:ext cx="1083802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什么是自动选民登记 (AVR)？</a:t>
            </a:r>
            <a:endParaRPr lang="zh-CN" sz="22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endParaRPr lang="en-US" sz="2200">
              <a:latin typeface="Trebuchet MS" panose="020B0603020202020204" pitchFamily="34" charset="0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激活登记</a:t>
            </a:r>
            <a:endParaRPr lang="zh-CN" sz="22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寄回通知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寄回您的邮寄选票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在线登记投票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在选举委员会 (BOE) 总部登记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在投票中心登记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defRPr/>
            </a:pPr>
            <a:r>
              <a:rPr lang="en-US" sz="2200">
                <a:latin typeface="Trebuchet MS" panose="020B0603020202020204" pitchFamily="34" charset="0"/>
                <a:cs typeface="Trebuchet MS" panose="020B0603020202020204" pitchFamily="34" charset="0"/>
              </a:rPr>
              <a:t> </a:t>
            </a:r>
            <a:endParaRPr lang="en-US" sz="2200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投票方式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81486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/>
          <p:nvPr/>
        </p:nvSpPr>
        <p:spPr>
          <a:xfrm>
            <a:off x="470168" y="3829927"/>
            <a:ext cx="350226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邮寄投票</a:t>
            </a:r>
            <a:endParaRPr lang="zh-CN" sz="32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299246" y="1970180"/>
            <a:ext cx="1844110" cy="1744569"/>
            <a:chOff x="1510560" y="1970181"/>
            <a:chExt cx="1844110" cy="1744569"/>
          </a:xfrm>
        </p:grpSpPr>
        <p:sp>
          <p:nvSpPr>
            <p:cNvPr id="13" name="Oval 12"/>
            <p:cNvSpPr/>
            <p:nvPr/>
          </p:nvSpPr>
          <p:spPr>
            <a:xfrm>
              <a:off x="1510560" y="1970181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rebuchet MS" panose="020B0603020202020204" pitchFamily="34" charset="0"/>
              </a:endParaRPr>
            </a:p>
          </p:txBody>
        </p:sp>
        <p:pic>
          <p:nvPicPr>
            <p:cNvPr id="21" name="Graphic 20" descr="Envelope with solid fill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415" y="239786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5230533" y="1970179"/>
            <a:ext cx="1844110" cy="1744569"/>
            <a:chOff x="5173943" y="1970180"/>
            <a:chExt cx="1844110" cy="1744569"/>
          </a:xfrm>
        </p:grpSpPr>
        <p:sp>
          <p:nvSpPr>
            <p:cNvPr id="14" name="Oval 13"/>
            <p:cNvSpPr/>
            <p:nvPr/>
          </p:nvSpPr>
          <p:spPr>
            <a:xfrm>
              <a:off x="5173943" y="1970180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rebuchet MS" panose="020B0603020202020204" pitchFamily="34" charset="0"/>
              </a:endParaRPr>
            </a:p>
          </p:txBody>
        </p:sp>
        <p:pic>
          <p:nvPicPr>
            <p:cNvPr id="23" name="Graphic 22" descr="Checklist with solid fill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38798" y="2385264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9161820" y="1970179"/>
            <a:ext cx="1844110" cy="1744569"/>
            <a:chOff x="8837326" y="1982779"/>
            <a:chExt cx="1844110" cy="1744569"/>
          </a:xfrm>
        </p:grpSpPr>
        <p:sp>
          <p:nvSpPr>
            <p:cNvPr id="15" name="Oval 14"/>
            <p:cNvSpPr/>
            <p:nvPr/>
          </p:nvSpPr>
          <p:spPr>
            <a:xfrm>
              <a:off x="8837326" y="1982779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rebuchet MS" panose="020B0603020202020204" pitchFamily="34" charset="0"/>
              </a:endParaRPr>
            </a:p>
          </p:txBody>
        </p:sp>
        <p:pic>
          <p:nvPicPr>
            <p:cNvPr id="25" name="Graphic 24" descr="Checkmark with solid fill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302185" y="2385264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itle 1"/>
          <p:cNvSpPr txBox="1"/>
          <p:nvPr/>
        </p:nvSpPr>
        <p:spPr>
          <a:xfrm>
            <a:off x="147898" y="4497886"/>
            <a:ext cx="4146803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开放 55 处选票投递箱：</a:t>
            </a:r>
            <a:br>
              <a:rPr lang="en-US" altLang="zh-CN" sz="2000" dirty="0">
                <a:solidFill>
                  <a:srgbClr val="000000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</a:br>
            <a:r>
              <a:rPr lang="zh-CN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10 月 9 日 – 11 月 3 日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4401455" y="3825685"/>
            <a:ext cx="350226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提前投票</a:t>
            </a:r>
            <a:endParaRPr lang="zh-CN" sz="32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Title 1"/>
          <p:cNvSpPr txBox="1"/>
          <p:nvPr/>
        </p:nvSpPr>
        <p:spPr>
          <a:xfrm>
            <a:off x="4430561" y="4497886"/>
            <a:ext cx="3442954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开放 25 个投票中心：</a:t>
            </a:r>
            <a:br>
              <a:rPr lang="en-US" altLang="zh-CN" sz="2000" dirty="0">
                <a:solidFill>
                  <a:srgbClr val="000000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</a:br>
            <a:r>
              <a:rPr lang="zh-CN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10 月 26 日 – 11 月 1 日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sp>
        <p:nvSpPr>
          <p:cNvPr id="24" name="Title 1"/>
          <p:cNvSpPr txBox="1"/>
          <p:nvPr/>
        </p:nvSpPr>
        <p:spPr>
          <a:xfrm>
            <a:off x="8332742" y="3839086"/>
            <a:ext cx="350226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选举日投票</a:t>
            </a:r>
            <a:endParaRPr lang="zh-CN" sz="32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Title 1"/>
          <p:cNvSpPr txBox="1"/>
          <p:nvPr/>
        </p:nvSpPr>
        <p:spPr>
          <a:xfrm>
            <a:off x="8196849" y="4497886"/>
            <a:ext cx="376481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开放 75 个投票中心：</a:t>
            </a:r>
            <a:br>
              <a:rPr lang="en-US" altLang="zh-CN" sz="2000" dirty="0">
                <a:solidFill>
                  <a:srgbClr val="000000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</a:br>
            <a:r>
              <a:rPr lang="zh-CN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11 月 3 日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2026 年大选重要日期</a:t>
            </a:r>
            <a:endParaRPr lang="zh-CN" sz="4800" b="1" i="0" u="none" strike="noStrike" cap="none" baseline="0" dirty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81486" y="139285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/>
          <p:nvPr/>
        </p:nvSpPr>
        <p:spPr>
          <a:xfrm>
            <a:off x="566688" y="2186451"/>
            <a:ext cx="1109566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9 月 28 日 – 10 月 2 日这一周</a:t>
            </a:r>
            <a:endParaRPr lang="zh-CN" sz="24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DCBOE 将开始寄出选票 </a:t>
            </a:r>
            <a:endParaRPr lang="zh-CN" sz="20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10 月 9 日（星期五）– 11 月 3 日（星期二）</a:t>
            </a:r>
            <a:endParaRPr lang="zh-CN" sz="24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开放 55 个邮寄选票投递箱</a:t>
            </a:r>
            <a:endParaRPr lang="zh-CN" sz="20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10 月 13 日（星期二）</a:t>
            </a:r>
            <a:endParaRPr lang="zh-CN" sz="24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邮寄或在线提交选民登记申请的接收截止日期</a:t>
            </a:r>
            <a:endParaRPr lang="zh-CN" sz="20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10 月 26 日（星期一）– 11 月 1 日（星期日）</a:t>
            </a:r>
            <a:endParaRPr lang="zh-CN" sz="24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25 个提前投票中心将于上午 8:30 – 晚上 7:00 开放</a:t>
            </a:r>
            <a:endParaRPr lang="zh-CN" sz="20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2026 年大选重要日期</a:t>
            </a:r>
            <a:endParaRPr lang="zh-CN" sz="4800" b="1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81486" y="1382102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/>
          <p:nvPr/>
        </p:nvSpPr>
        <p:spPr>
          <a:xfrm>
            <a:off x="566688" y="2186451"/>
            <a:ext cx="1109566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11 月 3 日（星期二）– 选举日</a:t>
            </a:r>
            <a:endParaRPr lang="zh-CN" sz="2400" b="1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75 个投票中心将于上午 7:00 – 晚上 8:00 开放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只要您在晚上 8:00 前排队，就可以投票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11 月 13 日（星期五）</a:t>
            </a:r>
            <a:endParaRPr lang="zh-CN" sz="2400" b="1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邮寄选票接收截止日期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12 月 2 日（星期三）</a:t>
            </a:r>
            <a:endParaRPr lang="zh-CN" sz="2400" b="1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zh-CN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选举结果认证</a:t>
            </a:r>
            <a:endParaRPr lang="zh-CN" sz="20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2026 年大选常见问题解答</a:t>
            </a:r>
            <a:endParaRPr lang="zh-CN" sz="48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726456" y="139762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rcRect t="18750" b="19841"/>
          <a:stretch>
            <a:fillRect/>
          </a:stretch>
        </p:blipFill>
        <p:spPr>
          <a:xfrm>
            <a:off x="9848538" y="4869698"/>
            <a:ext cx="2144581" cy="1755955"/>
          </a:xfrm>
          <a:prstGeom prst="rect">
            <a:avLst/>
          </a:prstGeom>
        </p:spPr>
      </p:pic>
      <p:sp>
        <p:nvSpPr>
          <p:cNvPr id="6" name="Title 1"/>
          <p:cNvSpPr txBox="1"/>
          <p:nvPr/>
        </p:nvSpPr>
        <p:spPr>
          <a:xfrm>
            <a:off x="566688" y="1843272"/>
            <a:ext cx="917691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我的邮寄选票一直没收到。我该怎么办？</a:t>
            </a:r>
            <a:endParaRPr lang="zh-CN" sz="2800" b="0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2712510"/>
            <a:ext cx="979453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我把选票填错了。我有哪些选择？</a:t>
            </a:r>
            <a:endParaRPr lang="zh-CN" sz="2800" b="0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566688" y="3581748"/>
            <a:ext cx="1016626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我收到了邮寄选票，但想去现场投票。我该怎么办？</a:t>
            </a:r>
            <a:endParaRPr lang="zh-CN" sz="2800" b="0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2026 年大选检查清单</a:t>
            </a:r>
            <a:endParaRPr kumimoji="0" lang="zh-CN" sz="4800" b="1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81486" y="139285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/>
          <p:nvPr/>
        </p:nvSpPr>
        <p:spPr>
          <a:xfrm>
            <a:off x="566688" y="2186451"/>
            <a:ext cx="1109566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核对您的选民登记状态</a:t>
            </a:r>
            <a:endParaRPr lang="zh-CN" sz="28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确定您的投票方式</a:t>
            </a:r>
            <a:endParaRPr lang="zh-CN" sz="28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查看/填涂选票样本</a:t>
            </a:r>
            <a:endParaRPr lang="zh-CN" sz="28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了解截止日期</a:t>
            </a:r>
            <a:endParaRPr lang="zh-CN" sz="28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查找投票中心或选票投递箱</a:t>
            </a:r>
            <a:endParaRPr lang="en-US" sz="2400"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194" y="392501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4" name="Star: 5 Points 3"/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5" name="Star: 5 Points 4"/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6" name="Star: 5 Points 5"/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值得信赖的投票信息来源</a:t>
            </a:r>
            <a:endParaRPr kumimoji="0" lang="zh-CN" sz="4800" b="1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81486" y="148967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/>
          <p:nvPr/>
        </p:nvSpPr>
        <p:spPr>
          <a:xfrm>
            <a:off x="566688" y="2306372"/>
            <a:ext cx="11095660" cy="33593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</a:t>
            </a:r>
            <a:r>
              <a:rPr lang="zh-CN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电话：</a:t>
            </a: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(202) 727-2525</a:t>
            </a:r>
            <a:endParaRPr lang="zh-CN" sz="28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</a:t>
            </a:r>
            <a:r>
              <a:rPr lang="zh-CN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网站：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  <a:sym typeface="+mn-ea"/>
                <a:hlinkClick r:id="rId2"/>
              </a:rPr>
              <a:t>www.dcboe.org/rcv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  <a:sym typeface="+mn-ea"/>
              <a:hlinkClick r:id="rId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</a:t>
            </a:r>
            <a:r>
              <a:rPr lang="zh-CN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X：</a:t>
            </a: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@Vote4DC</a:t>
            </a:r>
            <a:endParaRPr lang="zh-CN" sz="28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Facebook.com/Vote4DC</a:t>
            </a:r>
            <a:endParaRPr lang="zh-CN" sz="28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Instagram@Vote4DC</a:t>
            </a:r>
            <a:endParaRPr lang="zh-CN" sz="28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</a:t>
            </a:r>
            <a:r>
              <a:rPr lang="zh-CN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外联部：</a:t>
            </a:r>
            <a:r>
              <a:rPr lang="zh-CN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outreach@dcboe.org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526992">
            <a:off x="6730720" y="-1009943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即将举行的网络研讨会</a:t>
            </a:r>
            <a:br>
              <a:rPr lang="en-US" altLang="zh-CN" sz="4800" b="1" i="0" u="sng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</a:br>
            <a:r>
              <a:rPr lang="zh-CN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日期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0" y="2033905"/>
            <a:ext cx="7077075" cy="41021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所有网络研讨会均在</a:t>
            </a:r>
            <a:r>
              <a:rPr lang="zh-CN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下午 1:00</a:t>
            </a: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和</a:t>
            </a:r>
            <a:r>
              <a:rPr lang="zh-CN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晚上 7:00</a:t>
            </a: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举行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9 月 30 日（星期三）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lvl="1" fontAlgn="base"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10 月 7 日（星期三）（阿姆哈拉语）</a:t>
            </a:r>
            <a:endParaRPr lang="en-US" sz="2400" b="0" i="0" u="none" strike="noStrike" dirty="0">
              <a:solidFill>
                <a:schemeClr val="tx1"/>
              </a:solidFill>
              <a:effectLst/>
              <a:latin typeface="Trebuchet MS" panose="020B0603020202020204" pitchFamily="34" charset="0"/>
              <a:cs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10 月 14 日（星期三）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10 月 21 日（星期三）（西班牙语）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n-US" alt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  </a:t>
            </a:r>
            <a:r>
              <a:rPr lang="zh-CN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10 月 28 日（星期三）</a:t>
            </a:r>
            <a:endParaRPr lang="zh-CN" sz="24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  <a:cs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</a:pPr>
            <a:r>
              <a:rPr lang="zh-CN" sz="2800" b="1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登录 www.dcboe.org/RCV 注册</a:t>
            </a:r>
            <a:endParaRPr lang="en-US" sz="20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/>
          <a:srcRect l="295" t="155"/>
          <a:stretch>
            <a:fillRect/>
          </a:stretch>
        </p:blipFill>
        <p:spPr>
          <a:xfrm>
            <a:off x="7213600" y="489527"/>
            <a:ext cx="4588537" cy="594108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688" y="6454682"/>
            <a:ext cx="22342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WWW.DCBOE.ORG</a:t>
            </a:r>
            <a:endParaRPr lang="zh-CN" sz="1600" b="1" i="0" u="none" strike="noStrike" cap="none" baseline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3094951" y="2766218"/>
            <a:ext cx="6002099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6600" b="1" i="0" u="none" strike="noStrike" cap="none" baseline="0">
                <a:solidFill>
                  <a:srgbClr val="1E4177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谢谢</a:t>
            </a:r>
            <a:endParaRPr lang="zh-CN" sz="6600" b="1" i="0" u="none" strike="noStrike" cap="none" baseline="0">
              <a:solidFill>
                <a:srgbClr val="1E4177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4785606" y="487713"/>
            <a:ext cx="2620787" cy="2007547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4556185" y="385831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/>
          <p:nvPr/>
        </p:nvSpPr>
        <p:spPr>
          <a:xfrm>
            <a:off x="1022651" y="4091781"/>
            <a:ext cx="10146696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如需了解有关宣讲活动的更多信息，请联系：</a:t>
            </a:r>
            <a:endParaRPr lang="zh-CN" sz="28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zh-CN" sz="3200" b="0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 panose="020B0603020202020204" pitchFamily="34" charset="0"/>
                <a:ea typeface="宋体" panose="02010600030101010101" pitchFamily="2" charset="-122"/>
                <a:cs typeface="Trebuchet MS" panose="020B0603020202020204" pitchFamily="34" charset="0"/>
              </a:rPr>
              <a:t>Outreach@dcboe.org</a:t>
            </a:r>
            <a:endParaRPr lang="zh-CN" sz="3200" b="0" i="0" u="none" strike="noStrike" cap="none" baseline="0">
              <a:solidFill>
                <a:srgbClr val="0F6FC6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Trebuchet MS" panose="020B0603020202020204" pitchFamily="34" charset="0"/>
              <a:ea typeface="宋体" panose="02010600030101010101" pitchFamily="2" charset="-122"/>
              <a:cs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OS" val="Unix 5.14.0.687"/>
  <p:tag name="AS_RELEASE_DATE" val="2025.07.31"/>
  <p:tag name="AS_TITLE" val="Aspose.Slides for Java"/>
  <p:tag name="AS_VERSION" val="25.7"/>
  <p:tag name="commondata" val="eyJoZGlkIjoiOTg4ZmYxMmY1MzQ1ZGZlOWQ0MzljOWQzNjczMTk4ZWQifQ=="/>
</p:tagLst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/>
        <a:ea typeface="Gill Sans MT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Gill Sans MT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1607</Words>
  <Application>WPS 演示</Application>
  <PresentationFormat>Widescreen</PresentationFormat>
  <Paragraphs>187</Paragraphs>
  <Slides>17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4" baseType="lpstr">
      <vt:lpstr>Arial</vt:lpstr>
      <vt:lpstr>宋体</vt:lpstr>
      <vt:lpstr>Wingdings</vt:lpstr>
      <vt:lpstr>Wingdings 2</vt:lpstr>
      <vt:lpstr>Wingdings</vt:lpstr>
      <vt:lpstr>Century</vt:lpstr>
      <vt:lpstr>Times New Roman</vt:lpstr>
      <vt:lpstr>Calibri</vt:lpstr>
      <vt:lpstr>Trebuchet MS</vt:lpstr>
      <vt:lpstr>微软雅黑</vt:lpstr>
      <vt:lpstr>Arial Unicode MS</vt:lpstr>
      <vt:lpstr>Gill Sans MT</vt:lpstr>
      <vt:lpstr>Calibri Light</vt:lpstr>
      <vt:lpstr>等线</vt:lpstr>
      <vt:lpstr>华文中宋</vt:lpstr>
      <vt:lpstr>Dividend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Admin</cp:lastModifiedBy>
  <cp:revision>150</cp:revision>
  <cp:lastPrinted>2026-09-23T15:35:00Z</cp:lastPrinted>
  <dcterms:created xsi:type="dcterms:W3CDTF">2026-01-26T19:34:00Z</dcterms:created>
  <dcterms:modified xsi:type="dcterms:W3CDTF">2026-09-30T03:40:37Z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5846CB2A7E484210BC7AC47D89735292_12</vt:lpwstr>
  </property>
  <property fmtid="{D5CDD505-2E9C-101B-9397-08002B2CF9AE}" pid="3" name="KSOProductBuildVer">
    <vt:lpwstr>2052-12.1.0.17440</vt:lpwstr>
  </property>
</Properties>
</file>