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8"/>
  </p:notesMasterIdLst>
  <p:sldIdLst>
    <p:sldId id="256" r:id="rId2"/>
    <p:sldId id="271" r:id="rId3"/>
    <p:sldId id="272" r:id="rId4"/>
    <p:sldId id="273" r:id="rId5"/>
    <p:sldId id="257" r:id="rId6"/>
    <p:sldId id="266" r:id="rId7"/>
    <p:sldId id="258" r:id="rId8"/>
    <p:sldId id="260" r:id="rId9"/>
    <p:sldId id="259" r:id="rId10"/>
    <p:sldId id="261" r:id="rId11"/>
    <p:sldId id="268" r:id="rId12"/>
    <p:sldId id="262" r:id="rId13"/>
    <p:sldId id="274" r:id="rId14"/>
    <p:sldId id="264" r:id="rId15"/>
    <p:sldId id="270" r:id="rId16"/>
    <p:sldId id="265" r:id="rId17"/>
  </p:sldIdLst>
  <p:sldSz cx="12192000" cy="6858000"/>
  <p:notesSz cx="6985000" cy="92837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4694"/>
  </p:normalViewPr>
  <p:slideViewPr>
    <p:cSldViewPr snapToGrid="0">
      <p:cViewPr varScale="1">
        <p:scale>
          <a:sx n="107" d="100"/>
          <a:sy n="107" d="100"/>
        </p:scale>
        <p:origin x="474" y="1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D5D49A0E-9284-D84A-8021-C9903127BBDE}" type="datetimeFigureOut">
              <a:rPr lang="en-US" smtClean="0"/>
              <a:t>5/12/2026</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C0579A71-8C09-3441-BA2F-FC70D746256C}" type="slidenum">
              <a:rPr lang="en-US" smtClean="0"/>
              <a:t>‹#›</a:t>
            </a:fld>
            <a:endParaRPr lang="en-US"/>
          </a:p>
        </p:txBody>
      </p:sp>
    </p:spTree>
    <p:extLst>
      <p:ext uri="{BB962C8B-B14F-4D97-AF65-F5344CB8AC3E}">
        <p14:creationId xmlns:p14="http://schemas.microsoft.com/office/powerpoint/2010/main" val="13251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a:t>
            </a:fld>
            <a:endParaRPr lang="en-US"/>
          </a:p>
        </p:txBody>
      </p:sp>
    </p:spTree>
    <p:extLst>
      <p:ext uri="{BB962C8B-B14F-4D97-AF65-F5344CB8AC3E}">
        <p14:creationId xmlns:p14="http://schemas.microsoft.com/office/powerpoint/2010/main" val="174263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12</a:t>
            </a:fld>
            <a:endParaRPr lang="en-US"/>
          </a:p>
        </p:txBody>
      </p:sp>
    </p:spTree>
    <p:extLst>
      <p:ext uri="{BB962C8B-B14F-4D97-AF65-F5344CB8AC3E}">
        <p14:creationId xmlns:p14="http://schemas.microsoft.com/office/powerpoint/2010/main" val="218782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16</a:t>
            </a:fld>
            <a:endParaRPr lang="en-US"/>
          </a:p>
        </p:txBody>
      </p:sp>
    </p:spTree>
    <p:extLst>
      <p:ext uri="{BB962C8B-B14F-4D97-AF65-F5344CB8AC3E}">
        <p14:creationId xmlns:p14="http://schemas.microsoft.com/office/powerpoint/2010/main" val="168974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2</a:t>
            </a:fld>
            <a:endParaRPr lang="en-US"/>
          </a:p>
        </p:txBody>
      </p:sp>
    </p:spTree>
    <p:extLst>
      <p:ext uri="{BB962C8B-B14F-4D97-AF65-F5344CB8AC3E}">
        <p14:creationId xmlns:p14="http://schemas.microsoft.com/office/powerpoint/2010/main" val="112343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5</a:t>
            </a:fld>
            <a:endParaRPr lang="en-US"/>
          </a:p>
        </p:txBody>
      </p:sp>
    </p:spTree>
    <p:extLst>
      <p:ext uri="{BB962C8B-B14F-4D97-AF65-F5344CB8AC3E}">
        <p14:creationId xmlns:p14="http://schemas.microsoft.com/office/powerpoint/2010/main" val="320902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6</a:t>
            </a:fld>
            <a:endParaRPr lang="en-US"/>
          </a:p>
        </p:txBody>
      </p:sp>
    </p:spTree>
    <p:extLst>
      <p:ext uri="{BB962C8B-B14F-4D97-AF65-F5344CB8AC3E}">
        <p14:creationId xmlns:p14="http://schemas.microsoft.com/office/powerpoint/2010/main" val="202683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7</a:t>
            </a:fld>
            <a:endParaRPr lang="en-US"/>
          </a:p>
        </p:txBody>
      </p:sp>
    </p:spTree>
    <p:extLst>
      <p:ext uri="{BB962C8B-B14F-4D97-AF65-F5344CB8AC3E}">
        <p14:creationId xmlns:p14="http://schemas.microsoft.com/office/powerpoint/2010/main" val="397713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8</a:t>
            </a:fld>
            <a:endParaRPr lang="en-US"/>
          </a:p>
        </p:txBody>
      </p:sp>
    </p:spTree>
    <p:extLst>
      <p:ext uri="{BB962C8B-B14F-4D97-AF65-F5344CB8AC3E}">
        <p14:creationId xmlns:p14="http://schemas.microsoft.com/office/powerpoint/2010/main" val="266515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9</a:t>
            </a:fld>
            <a:endParaRPr lang="en-US"/>
          </a:p>
        </p:txBody>
      </p:sp>
    </p:spTree>
    <p:extLst>
      <p:ext uri="{BB962C8B-B14F-4D97-AF65-F5344CB8AC3E}">
        <p14:creationId xmlns:p14="http://schemas.microsoft.com/office/powerpoint/2010/main" val="160471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10</a:t>
            </a:fld>
            <a:endParaRPr lang="en-US"/>
          </a:p>
        </p:txBody>
      </p:sp>
    </p:spTree>
    <p:extLst>
      <p:ext uri="{BB962C8B-B14F-4D97-AF65-F5344CB8AC3E}">
        <p14:creationId xmlns:p14="http://schemas.microsoft.com/office/powerpoint/2010/main" val="100592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11</a:t>
            </a:fld>
            <a:endParaRPr lang="en-US"/>
          </a:p>
        </p:txBody>
      </p:sp>
    </p:spTree>
    <p:extLst>
      <p:ext uri="{BB962C8B-B14F-4D97-AF65-F5344CB8AC3E}">
        <p14:creationId xmlns:p14="http://schemas.microsoft.com/office/powerpoint/2010/main" val="194404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11900770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22882547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27047760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19857853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9306137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65BB39-1D40-D846-B707-EFCA2F2CD468}"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10142570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65BB39-1D40-D846-B707-EFCA2F2CD468}"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10031606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565BB39-1D40-D846-B707-EFCA2F2CD468}"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3078866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5BB39-1D40-D846-B707-EFCA2F2CD468}"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7170876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26162698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65BB39-1D40-D846-B707-EFCA2F2CD468}"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234821011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961EB60-3CDA-EA41-B9FC-77DF582C87C8}"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360913350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cv@dcbo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pixabay.com/vectors/tick-mark-ok-symbol-yes-checkbox-29016/"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2C6B-6F6E-1F7A-5502-01149FDD47CB}"/>
              </a:ext>
            </a:extLst>
          </p:cNvPr>
          <p:cNvSpPr>
            <a:spLocks noGrp="1"/>
          </p:cNvSpPr>
          <p:nvPr>
            <p:ph type="ctrTitle"/>
          </p:nvPr>
        </p:nvSpPr>
        <p:spPr>
          <a:xfrm>
            <a:off x="581191" y="1020432"/>
            <a:ext cx="10993549" cy="664934"/>
          </a:xfrm>
        </p:spPr>
        <p:txBody>
          <a:bodyPr>
            <a:normAutofit/>
          </a:bodyPr>
          <a:lstStyle/>
          <a:p>
            <a:r>
              <a:rPr lang="vi-US" sz="3600" b="1" i="0" u="none" strike="noStrike" cap="all" baseline="0">
                <a:solidFill>
                  <a:srgbClr val="0F6FC6"/>
                </a:solidFill>
                <a:effectLst/>
                <a:uFill>
                  <a:solidFill>
                    <a:prstClr val="black">
                      <a:alpha val="0"/>
                    </a:prstClr>
                  </a:solidFill>
                </a:uFill>
                <a:latin typeface="Calibri"/>
                <a:ea typeface="Calibri"/>
                <a:cs typeface="Calibri"/>
              </a:rPr>
              <a:t>Bỏ phiếu theo thứ tự ưu tiên</a:t>
            </a:r>
          </a:p>
        </p:txBody>
      </p:sp>
      <p:sp>
        <p:nvSpPr>
          <p:cNvPr id="3" name="Subtitle 2">
            <a:extLst>
              <a:ext uri="{FF2B5EF4-FFF2-40B4-BE49-F238E27FC236}">
                <a16:creationId xmlns:a16="http://schemas.microsoft.com/office/drawing/2014/main" id="{C8C2C62D-B62D-696E-2476-99C1264EAE79}"/>
              </a:ext>
            </a:extLst>
          </p:cNvPr>
          <p:cNvSpPr>
            <a:spLocks noGrp="1"/>
          </p:cNvSpPr>
          <p:nvPr>
            <p:ph type="subTitle" idx="1"/>
          </p:nvPr>
        </p:nvSpPr>
        <p:spPr>
          <a:xfrm>
            <a:off x="581194" y="1685367"/>
            <a:ext cx="10993546" cy="1400400"/>
          </a:xfrm>
        </p:spPr>
        <p:txBody>
          <a:bodyPr>
            <a:normAutofit/>
          </a:bodyPr>
          <a:lstStyle/>
          <a:p>
            <a:r>
              <a:rPr lang="vi-US" sz="2400" b="0" i="0" u="none" strike="noStrike" cap="all" baseline="0">
                <a:solidFill>
                  <a:srgbClr val="009DD9"/>
                </a:solidFill>
                <a:effectLst/>
                <a:uFill>
                  <a:solidFill>
                    <a:prstClr val="black">
                      <a:alpha val="0"/>
                    </a:prstClr>
                  </a:solidFill>
                </a:uFill>
                <a:latin typeface="Calibri"/>
                <a:ea typeface="Calibri"/>
                <a:cs typeface="Calibri"/>
              </a:rPr>
              <a:t>Thống tin hướng dẫn thực hiện năm 2026</a:t>
            </a:r>
          </a:p>
          <a:p>
            <a:r>
              <a:rPr lang="vi-US" sz="2400" b="0" i="0" u="none" strike="noStrike" cap="all" baseline="0">
                <a:solidFill>
                  <a:srgbClr val="009DD9"/>
                </a:solidFill>
                <a:effectLst/>
                <a:uFill>
                  <a:solidFill>
                    <a:prstClr val="black">
                      <a:alpha val="0"/>
                    </a:prstClr>
                  </a:solidFill>
                </a:uFill>
                <a:latin typeface="Calibri"/>
                <a:ea typeface="Calibri"/>
                <a:cs typeface="Calibri"/>
              </a:rPr>
              <a:t>Chuỗi hội thảo trực tuyến</a:t>
            </a:r>
          </a:p>
        </p:txBody>
      </p:sp>
      <p:pic>
        <p:nvPicPr>
          <p:cNvPr id="5" name="Picture 4">
            <a:extLst>
              <a:ext uri="{FF2B5EF4-FFF2-40B4-BE49-F238E27FC236}">
                <a16:creationId xmlns:a16="http://schemas.microsoft.com/office/drawing/2014/main" id="{D7349946-A2C5-4407-9F55-73C8692C8981}"/>
              </a:ext>
            </a:extLst>
          </p:cNvPr>
          <p:cNvPicPr>
            <a:picLocks noChangeAspect="1"/>
          </p:cNvPicPr>
          <p:nvPr/>
        </p:nvPicPr>
        <p:blipFill>
          <a:blip r:embed="rId3"/>
          <a:stretch>
            <a:fillRect/>
          </a:stretch>
        </p:blipFill>
        <p:spPr>
          <a:xfrm>
            <a:off x="4503542" y="3206165"/>
            <a:ext cx="3184915" cy="3095207"/>
          </a:xfrm>
          <a:prstGeom prst="rect">
            <a:avLst/>
          </a:prstGeom>
        </p:spPr>
      </p:pic>
    </p:spTree>
    <p:extLst>
      <p:ext uri="{BB962C8B-B14F-4D97-AF65-F5344CB8AC3E}">
        <p14:creationId xmlns:p14="http://schemas.microsoft.com/office/powerpoint/2010/main" val="40783229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747569-1BC4-3263-C5EA-396CAB27D93E}"/>
              </a:ext>
            </a:extLst>
          </p:cNvPr>
          <p:cNvSpPr>
            <a:spLocks noGrp="1"/>
          </p:cNvSpPr>
          <p:nvPr>
            <p:ph type="title"/>
          </p:nvPr>
        </p:nvSpPr>
        <p:spPr/>
        <p:txBody>
          <a:bodyPr/>
          <a:lstStyle/>
          <a:p>
            <a:r>
              <a:rPr lang="vi-US" sz="2800" b="1" i="0" u="none" strike="noStrike" cap="all" baseline="0">
                <a:solidFill>
                  <a:srgbClr val="FFFFFF"/>
                </a:solidFill>
                <a:effectLst/>
                <a:uFill>
                  <a:solidFill>
                    <a:prstClr val="black">
                      <a:alpha val="0"/>
                    </a:prstClr>
                  </a:solidFill>
                </a:uFill>
                <a:latin typeface="Calibri"/>
                <a:ea typeface="Calibri"/>
                <a:cs typeface="Calibri"/>
              </a:rPr>
              <a:t>Những lỗi cần tránh – bỏ qua thứ hạng</a:t>
            </a:r>
          </a:p>
        </p:txBody>
      </p:sp>
      <p:pic>
        <p:nvPicPr>
          <p:cNvPr id="8" name="Picture 7">
            <a:extLst>
              <a:ext uri="{FF2B5EF4-FFF2-40B4-BE49-F238E27FC236}">
                <a16:creationId xmlns:a16="http://schemas.microsoft.com/office/drawing/2014/main" id="{A9D3D5BC-5AD8-435F-BDC6-9FFAE7F08165}"/>
              </a:ext>
            </a:extLst>
          </p:cNvPr>
          <p:cNvPicPr>
            <a:picLocks noChangeAspect="1"/>
          </p:cNvPicPr>
          <p:nvPr/>
        </p:nvPicPr>
        <p:blipFill>
          <a:blip r:embed="rId3"/>
          <a:stretch>
            <a:fillRect/>
          </a:stretch>
        </p:blipFill>
        <p:spPr>
          <a:xfrm>
            <a:off x="1375410" y="2124817"/>
            <a:ext cx="4109060" cy="4084674"/>
          </a:xfrm>
          <a:prstGeom prst="rect">
            <a:avLst/>
          </a:prstGeom>
        </p:spPr>
      </p:pic>
      <p:sp>
        <p:nvSpPr>
          <p:cNvPr id="4" name="Oval 3">
            <a:extLst>
              <a:ext uri="{FF2B5EF4-FFF2-40B4-BE49-F238E27FC236}">
                <a16:creationId xmlns:a16="http://schemas.microsoft.com/office/drawing/2014/main" id="{5F7FA505-398B-5E43-0F20-1905D3660889}"/>
              </a:ext>
            </a:extLst>
          </p:cNvPr>
          <p:cNvSpPr/>
          <p:nvPr/>
        </p:nvSpPr>
        <p:spPr>
          <a:xfrm>
            <a:off x="3841770" y="370942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2D3F050-E92E-5D96-79FE-6C1D12EB9F4A}"/>
              </a:ext>
            </a:extLst>
          </p:cNvPr>
          <p:cNvSpPr/>
          <p:nvPr/>
        </p:nvSpPr>
        <p:spPr>
          <a:xfrm>
            <a:off x="4106432" y="2129602"/>
            <a:ext cx="345288" cy="409610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A83D33-ACC4-02CF-E93B-8A7615D2DA9E}"/>
              </a:ext>
            </a:extLst>
          </p:cNvPr>
          <p:cNvSpPr/>
          <p:nvPr/>
        </p:nvSpPr>
        <p:spPr>
          <a:xfrm>
            <a:off x="4522996" y="4122050"/>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A4F2AC-90FD-6E0D-DC06-CA62D52C7314}"/>
              </a:ext>
            </a:extLst>
          </p:cNvPr>
          <p:cNvSpPr/>
          <p:nvPr/>
        </p:nvSpPr>
        <p:spPr>
          <a:xfrm>
            <a:off x="4845127" y="4551626"/>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9A5D143-4E6F-4B9D-85E2-3BC16659D1BC}"/>
              </a:ext>
            </a:extLst>
          </p:cNvPr>
          <p:cNvPicPr>
            <a:picLocks noChangeAspect="1"/>
          </p:cNvPicPr>
          <p:nvPr/>
        </p:nvPicPr>
        <p:blipFill>
          <a:blip r:embed="rId4"/>
          <a:stretch>
            <a:fillRect/>
          </a:stretch>
        </p:blipFill>
        <p:spPr>
          <a:xfrm>
            <a:off x="6629777" y="2124817"/>
            <a:ext cx="4109060" cy="4084674"/>
          </a:xfrm>
          <a:prstGeom prst="rect">
            <a:avLst/>
          </a:prstGeom>
        </p:spPr>
      </p:pic>
      <p:sp>
        <p:nvSpPr>
          <p:cNvPr id="5" name="Rectangle 4">
            <a:extLst>
              <a:ext uri="{FF2B5EF4-FFF2-40B4-BE49-F238E27FC236}">
                <a16:creationId xmlns:a16="http://schemas.microsoft.com/office/drawing/2014/main" id="{97A0ABA4-117E-A9AA-9CD7-105A350045F3}"/>
              </a:ext>
            </a:extLst>
          </p:cNvPr>
          <p:cNvSpPr/>
          <p:nvPr/>
        </p:nvSpPr>
        <p:spPr>
          <a:xfrm>
            <a:off x="9017371" y="2142565"/>
            <a:ext cx="345404" cy="406692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2FDD51-831A-01F7-DB2D-6090CF9C0984}"/>
              </a:ext>
            </a:extLst>
          </p:cNvPr>
          <p:cNvSpPr/>
          <p:nvPr/>
        </p:nvSpPr>
        <p:spPr>
          <a:xfrm>
            <a:off x="9359664" y="2142565"/>
            <a:ext cx="345404" cy="406692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FD3705-E558-0A83-285F-4C3E68DAD0A5}"/>
              </a:ext>
            </a:extLst>
          </p:cNvPr>
          <p:cNvSpPr/>
          <p:nvPr/>
        </p:nvSpPr>
        <p:spPr>
          <a:xfrm>
            <a:off x="9705068" y="2124809"/>
            <a:ext cx="345288" cy="408467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D24DD8-C544-F46C-8778-00E9EF1386B8}"/>
              </a:ext>
            </a:extLst>
          </p:cNvPr>
          <p:cNvSpPr/>
          <p:nvPr/>
        </p:nvSpPr>
        <p:spPr>
          <a:xfrm>
            <a:off x="9803170" y="4551626"/>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9234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747569-1BC4-3263-C5EA-396CAB27D93E}"/>
              </a:ext>
            </a:extLst>
          </p:cNvPr>
          <p:cNvSpPr>
            <a:spLocks noGrp="1"/>
          </p:cNvSpPr>
          <p:nvPr>
            <p:ph type="title"/>
          </p:nvPr>
        </p:nvSpPr>
        <p:spPr/>
        <p:txBody>
          <a:bodyPr/>
          <a:lstStyle/>
          <a:p>
            <a:r>
              <a:rPr lang="vi-US" sz="2800" b="1" i="0" u="none" strike="noStrike" cap="all" baseline="0">
                <a:solidFill>
                  <a:srgbClr val="FFFFFF"/>
                </a:solidFill>
                <a:effectLst/>
                <a:uFill>
                  <a:solidFill>
                    <a:prstClr val="black">
                      <a:alpha val="0"/>
                    </a:prstClr>
                  </a:solidFill>
                </a:uFill>
                <a:latin typeface="Calibri"/>
                <a:ea typeface="Calibri"/>
                <a:cs typeface="Calibri"/>
              </a:rPr>
              <a:t>Vui Lòng Lưu Ý</a:t>
            </a:r>
          </a:p>
        </p:txBody>
      </p:sp>
      <p:sp>
        <p:nvSpPr>
          <p:cNvPr id="3" name="Content Placeholder 2">
            <a:extLst>
              <a:ext uri="{FF2B5EF4-FFF2-40B4-BE49-F238E27FC236}">
                <a16:creationId xmlns:a16="http://schemas.microsoft.com/office/drawing/2014/main" id="{18D7F7F7-56D9-D71D-8310-6E7468498CD5}"/>
              </a:ext>
            </a:extLst>
          </p:cNvPr>
          <p:cNvSpPr>
            <a:spLocks noGrp="1"/>
          </p:cNvSpPr>
          <p:nvPr>
            <p:ph idx="1"/>
          </p:nvPr>
        </p:nvSpPr>
        <p:spPr>
          <a:xfrm>
            <a:off x="581193" y="2277479"/>
            <a:ext cx="10353508" cy="3678303"/>
          </a:xfrm>
        </p:spPr>
        <p:txBody>
          <a:bodyPr>
            <a:normAutofit lnSpcReduction="10000"/>
          </a:bodyPr>
          <a:lstStyle/>
          <a:p>
            <a:pPr>
              <a:buFont typeface="Wingdings" panose="05000000000000000000" pitchFamily="2" charset="2"/>
              <a:buChar char="§"/>
            </a:pPr>
            <a:r>
              <a:rPr lang="vi-US" sz="2400" b="0" i="0" u="none" strike="noStrike" cap="none" baseline="0">
                <a:solidFill>
                  <a:srgbClr val="17406D"/>
                </a:solidFill>
                <a:effectLst/>
                <a:uFill>
                  <a:solidFill>
                    <a:prstClr val="black">
                      <a:alpha val="0"/>
                    </a:prstClr>
                  </a:solidFill>
                </a:uFill>
                <a:latin typeface="Calibri"/>
                <a:ea typeface="Calibri"/>
                <a:cs typeface="Calibri"/>
              </a:rPr>
              <a:t>Nếu không có ứng viên nào nhận được hơn 50% số phiếu trong một cuộc bầu cử, chúng tôi sẽ bắt đầu quy trình kiểm phiếu RCV. </a:t>
            </a:r>
          </a:p>
          <a:p>
            <a:pPr>
              <a:buFont typeface="Wingdings" panose="05000000000000000000" pitchFamily="2" charset="2"/>
              <a:buChar char="§"/>
            </a:pPr>
            <a:r>
              <a:rPr lang="vi-US" sz="2400" b="0" i="0" u="none" strike="noStrike" cap="none" baseline="0">
                <a:solidFill>
                  <a:srgbClr val="17406D"/>
                </a:solidFill>
                <a:effectLst/>
                <a:uFill>
                  <a:solidFill>
                    <a:prstClr val="black">
                      <a:alpha val="0"/>
                    </a:prstClr>
                  </a:solidFill>
                </a:uFill>
                <a:latin typeface="Calibri"/>
                <a:ea typeface="Calibri"/>
                <a:cs typeface="Calibri"/>
              </a:rPr>
              <a:t>Trong mỗi vòng kiểm phiếu, ứng viên có số phiếu thấp nhất sẽ bị loại khỏi lá phiếu.</a:t>
            </a:r>
          </a:p>
          <a:p>
            <a:pPr>
              <a:buFont typeface="Wingdings" panose="05000000000000000000" pitchFamily="2" charset="2"/>
              <a:buChar char="§"/>
            </a:pPr>
            <a:r>
              <a:rPr lang="vi-US" sz="2400" b="0" i="0" u="none" strike="noStrike" cap="none" baseline="0">
                <a:solidFill>
                  <a:srgbClr val="17406D"/>
                </a:solidFill>
                <a:effectLst/>
                <a:uFill>
                  <a:solidFill>
                    <a:prstClr val="black">
                      <a:alpha val="0"/>
                    </a:prstClr>
                  </a:solidFill>
                </a:uFill>
                <a:latin typeface="Calibri"/>
                <a:ea typeface="Calibri"/>
                <a:cs typeface="Calibri"/>
              </a:rPr>
              <a:t>Mặc dù quý vị có thể xếp hạng tối đa năm (5) ứng viên trong một cuộc bầu cử, tại mỗi thời điểm chỉ có một phiếu bầu được tính là hợp lệ.</a:t>
            </a:r>
          </a:p>
          <a:p>
            <a:pPr>
              <a:buFont typeface="Wingdings" panose="05000000000000000000" pitchFamily="2" charset="2"/>
              <a:buChar char="§"/>
            </a:pPr>
            <a:r>
              <a:rPr lang="vi-US" sz="2400" b="0" i="0" u="none" strike="noStrike" cap="none" baseline="0">
                <a:solidFill>
                  <a:srgbClr val="17406D"/>
                </a:solidFill>
                <a:effectLst/>
                <a:uFill>
                  <a:solidFill>
                    <a:prstClr val="black">
                      <a:alpha val="0"/>
                    </a:prstClr>
                  </a:solidFill>
                </a:uFill>
                <a:latin typeface="Calibri"/>
                <a:ea typeface="Calibri"/>
                <a:cs typeface="Calibri"/>
              </a:rPr>
              <a:t>Sau khi quý vị chọn ứng viên ưu tiên thứ nhất, phiếu bầu của quý vị sẽ tiếp tục được tính cho ứng viên được xếp hạng cao nhất đó miễn là ứng viên này vẫn còn trong quá trình kiểm phiếu.</a:t>
            </a:r>
          </a:p>
          <a:p>
            <a:endParaRPr lang="en-US"/>
          </a:p>
        </p:txBody>
      </p:sp>
    </p:spTree>
    <p:extLst>
      <p:ext uri="{BB962C8B-B14F-4D97-AF65-F5344CB8AC3E}">
        <p14:creationId xmlns:p14="http://schemas.microsoft.com/office/powerpoint/2010/main" val="22082931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0184744-E8AA-84CA-AC13-BCE6C65F01D2}"/>
              </a:ext>
            </a:extLst>
          </p:cNvPr>
          <p:cNvSpPr/>
          <p:nvPr/>
        </p:nvSpPr>
        <p:spPr>
          <a:xfrm>
            <a:off x="8214360" y="596512"/>
            <a:ext cx="3572829" cy="69300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9AB36C-BC89-2B66-4DDB-C1D0232E1038}"/>
              </a:ext>
            </a:extLst>
          </p:cNvPr>
          <p:cNvSpPr txBox="1"/>
          <p:nvPr/>
        </p:nvSpPr>
        <p:spPr>
          <a:xfrm>
            <a:off x="8231172" y="689097"/>
            <a:ext cx="3766730" cy="507831"/>
          </a:xfrm>
          <a:prstGeom prst="rect">
            <a:avLst/>
          </a:prstGeom>
          <a:noFill/>
        </p:spPr>
        <p:txBody>
          <a:bodyPr wrap="square" rtlCol="0">
            <a:spAutoFit/>
          </a:bodyPr>
          <a:lstStyle/>
          <a:p>
            <a:r>
              <a:rPr lang="vi-US" sz="2700" b="1" i="0" u="none" strike="noStrike" cap="none" baseline="0" dirty="0">
                <a:solidFill>
                  <a:srgbClr val="FFFFFF"/>
                </a:solidFill>
                <a:effectLst/>
                <a:uFill>
                  <a:solidFill>
                    <a:prstClr val="black">
                      <a:alpha val="0"/>
                    </a:prstClr>
                  </a:solidFill>
                </a:uFill>
                <a:latin typeface="Calibri"/>
                <a:ea typeface="Calibri"/>
                <a:cs typeface="Calibri"/>
              </a:rPr>
              <a:t>QUY TRÌNH KIỂM PHIẾU</a:t>
            </a:r>
            <a:endParaRPr lang="en-US" sz="2700" b="1" dirty="0">
              <a:solidFill>
                <a:schemeClr val="bg1"/>
              </a:solidFill>
            </a:endParaRPr>
          </a:p>
        </p:txBody>
      </p:sp>
      <p:sp>
        <p:nvSpPr>
          <p:cNvPr id="23" name="TextBox 22">
            <a:extLst>
              <a:ext uri="{FF2B5EF4-FFF2-40B4-BE49-F238E27FC236}">
                <a16:creationId xmlns:a16="http://schemas.microsoft.com/office/drawing/2014/main" id="{24C3C5E8-2386-6624-79C3-773871A8F773}"/>
              </a:ext>
            </a:extLst>
          </p:cNvPr>
          <p:cNvSpPr txBox="1"/>
          <p:nvPr/>
        </p:nvSpPr>
        <p:spPr>
          <a:xfrm>
            <a:off x="777675" y="754613"/>
            <a:ext cx="1943100" cy="396240"/>
          </a:xfrm>
          <a:prstGeom prst="rect">
            <a:avLst/>
          </a:prstGeom>
          <a:noFill/>
        </p:spPr>
        <p:txBody>
          <a:bodyPr wrap="square" rtlCol="0">
            <a:spAutoFit/>
          </a:bodyPr>
          <a:lstStyle/>
          <a:p>
            <a:r>
              <a:rPr lang="vi-US" sz="2000" b="1" i="0" u="none" strike="noStrike" cap="none" baseline="0">
                <a:solidFill>
                  <a:srgbClr val="009DD9"/>
                </a:solidFill>
                <a:effectLst/>
                <a:uFill>
                  <a:solidFill>
                    <a:prstClr val="black">
                      <a:alpha val="0"/>
                    </a:prstClr>
                  </a:solidFill>
                </a:uFill>
                <a:latin typeface="Calibri"/>
                <a:ea typeface="Calibri"/>
                <a:cs typeface="Calibri"/>
              </a:rPr>
              <a:t>Vòng 1</a:t>
            </a:r>
          </a:p>
        </p:txBody>
      </p:sp>
      <p:sp>
        <p:nvSpPr>
          <p:cNvPr id="24" name="TextBox 23">
            <a:extLst>
              <a:ext uri="{FF2B5EF4-FFF2-40B4-BE49-F238E27FC236}">
                <a16:creationId xmlns:a16="http://schemas.microsoft.com/office/drawing/2014/main" id="{364DB640-A339-3C01-7538-FE9C10A6FBD1}"/>
              </a:ext>
            </a:extLst>
          </p:cNvPr>
          <p:cNvSpPr txBox="1"/>
          <p:nvPr/>
        </p:nvSpPr>
        <p:spPr>
          <a:xfrm>
            <a:off x="777675" y="1057420"/>
            <a:ext cx="2468880" cy="1310640"/>
          </a:xfrm>
          <a:prstGeom prst="rect">
            <a:avLst/>
          </a:prstGeom>
          <a:noFill/>
        </p:spPr>
        <p:txBody>
          <a:bodyPr wrap="square" rtlCol="0">
            <a:spAutoFit/>
          </a:bodyPr>
          <a:lstStyle/>
          <a:p>
            <a:r>
              <a:rPr lang="vi-US" sz="2000" b="0" i="0" u="none" strike="noStrike" cap="none" baseline="0">
                <a:solidFill>
                  <a:srgbClr val="17406D"/>
                </a:solidFill>
                <a:effectLst/>
                <a:uFill>
                  <a:solidFill>
                    <a:prstClr val="black">
                      <a:alpha val="0"/>
                    </a:prstClr>
                  </a:solidFill>
                </a:uFill>
                <a:latin typeface="Calibri"/>
                <a:ea typeface="Calibri"/>
                <a:cs typeface="Calibri"/>
              </a:rPr>
              <a:t>Các lựa chọn ưu tiên thứ nhất được kiểm đếm trước.</a:t>
            </a:r>
          </a:p>
        </p:txBody>
      </p:sp>
      <p:sp>
        <p:nvSpPr>
          <p:cNvPr id="25" name="TextBox 24">
            <a:extLst>
              <a:ext uri="{FF2B5EF4-FFF2-40B4-BE49-F238E27FC236}">
                <a16:creationId xmlns:a16="http://schemas.microsoft.com/office/drawing/2014/main" id="{33D1CFE0-C138-C254-A0C0-CD45D01398E4}"/>
              </a:ext>
            </a:extLst>
          </p:cNvPr>
          <p:cNvSpPr txBox="1"/>
          <p:nvPr/>
        </p:nvSpPr>
        <p:spPr>
          <a:xfrm>
            <a:off x="777675" y="2778759"/>
            <a:ext cx="1943100" cy="396240"/>
          </a:xfrm>
          <a:prstGeom prst="rect">
            <a:avLst/>
          </a:prstGeom>
          <a:noFill/>
        </p:spPr>
        <p:txBody>
          <a:bodyPr wrap="square" rtlCol="0">
            <a:spAutoFit/>
          </a:bodyPr>
          <a:lstStyle/>
          <a:p>
            <a:r>
              <a:rPr lang="vi-US" sz="2000" b="1" i="0" u="none" strike="noStrike" cap="none" baseline="0">
                <a:solidFill>
                  <a:srgbClr val="009DD9"/>
                </a:solidFill>
                <a:effectLst/>
                <a:uFill>
                  <a:solidFill>
                    <a:prstClr val="black">
                      <a:alpha val="0"/>
                    </a:prstClr>
                  </a:solidFill>
                </a:uFill>
                <a:latin typeface="Calibri"/>
                <a:ea typeface="Calibri"/>
                <a:cs typeface="Calibri"/>
              </a:rPr>
              <a:t>Vòng 2</a:t>
            </a:r>
          </a:p>
        </p:txBody>
      </p:sp>
      <p:sp>
        <p:nvSpPr>
          <p:cNvPr id="26" name="TextBox 25">
            <a:extLst>
              <a:ext uri="{FF2B5EF4-FFF2-40B4-BE49-F238E27FC236}">
                <a16:creationId xmlns:a16="http://schemas.microsoft.com/office/drawing/2014/main" id="{9B0D8E0D-B1C4-1F1D-6377-A4C41EA3FA03}"/>
              </a:ext>
            </a:extLst>
          </p:cNvPr>
          <p:cNvSpPr txBox="1"/>
          <p:nvPr/>
        </p:nvSpPr>
        <p:spPr>
          <a:xfrm>
            <a:off x="777675" y="4885272"/>
            <a:ext cx="1943100" cy="396240"/>
          </a:xfrm>
          <a:prstGeom prst="rect">
            <a:avLst/>
          </a:prstGeom>
          <a:noFill/>
        </p:spPr>
        <p:txBody>
          <a:bodyPr wrap="square" rtlCol="0">
            <a:spAutoFit/>
          </a:bodyPr>
          <a:lstStyle/>
          <a:p>
            <a:r>
              <a:rPr lang="vi-US" sz="2000" b="1" i="0" u="none" strike="noStrike" cap="none" baseline="0">
                <a:solidFill>
                  <a:srgbClr val="009DD9"/>
                </a:solidFill>
                <a:effectLst/>
                <a:uFill>
                  <a:solidFill>
                    <a:prstClr val="black">
                      <a:alpha val="0"/>
                    </a:prstClr>
                  </a:solidFill>
                </a:uFill>
                <a:latin typeface="Calibri"/>
                <a:ea typeface="Calibri"/>
                <a:cs typeface="Calibri"/>
              </a:rPr>
              <a:t>Vòng 3</a:t>
            </a:r>
          </a:p>
        </p:txBody>
      </p:sp>
      <p:sp>
        <p:nvSpPr>
          <p:cNvPr id="27" name="TextBox 26">
            <a:extLst>
              <a:ext uri="{FF2B5EF4-FFF2-40B4-BE49-F238E27FC236}">
                <a16:creationId xmlns:a16="http://schemas.microsoft.com/office/drawing/2014/main" id="{B32AC34E-DEC3-2C78-FC02-5B6E2D5960DB}"/>
              </a:ext>
            </a:extLst>
          </p:cNvPr>
          <p:cNvSpPr txBox="1"/>
          <p:nvPr/>
        </p:nvSpPr>
        <p:spPr>
          <a:xfrm>
            <a:off x="777675" y="3106854"/>
            <a:ext cx="3226435" cy="1615440"/>
          </a:xfrm>
          <a:prstGeom prst="rect">
            <a:avLst/>
          </a:prstGeom>
          <a:noFill/>
        </p:spPr>
        <p:txBody>
          <a:bodyPr wrap="square" rtlCol="0">
            <a:spAutoFit/>
          </a:bodyPr>
          <a:lstStyle/>
          <a:p>
            <a:r>
              <a:rPr lang="vi-US" sz="2000" b="0" i="0" u="none" strike="noStrike" cap="none" baseline="0">
                <a:solidFill>
                  <a:srgbClr val="17406D"/>
                </a:solidFill>
                <a:effectLst/>
                <a:uFill>
                  <a:solidFill>
                    <a:prstClr val="black">
                      <a:alpha val="0"/>
                    </a:prstClr>
                  </a:solidFill>
                </a:uFill>
                <a:latin typeface="Calibri"/>
                <a:ea typeface="Calibri"/>
                <a:cs typeface="Calibri"/>
              </a:rPr>
              <a:t>Ứng viên có ít phiếu bầu nhất sẽ bị loại. Các phiếu bầu đó sẽ được chuyển sang lựa chọn tiếp theo của cử tri.</a:t>
            </a:r>
          </a:p>
        </p:txBody>
      </p:sp>
      <p:sp>
        <p:nvSpPr>
          <p:cNvPr id="28" name="TextBox 27">
            <a:extLst>
              <a:ext uri="{FF2B5EF4-FFF2-40B4-BE49-F238E27FC236}">
                <a16:creationId xmlns:a16="http://schemas.microsoft.com/office/drawing/2014/main" id="{C939B56B-0E6D-6AA5-5A71-C1EBE7231C4A}"/>
              </a:ext>
            </a:extLst>
          </p:cNvPr>
          <p:cNvSpPr txBox="1"/>
          <p:nvPr/>
        </p:nvSpPr>
        <p:spPr>
          <a:xfrm>
            <a:off x="777675" y="5188565"/>
            <a:ext cx="2639513" cy="1615440"/>
          </a:xfrm>
          <a:prstGeom prst="rect">
            <a:avLst/>
          </a:prstGeom>
          <a:noFill/>
        </p:spPr>
        <p:txBody>
          <a:bodyPr wrap="square" rtlCol="0">
            <a:spAutoFit/>
          </a:bodyPr>
          <a:lstStyle/>
          <a:p>
            <a:r>
              <a:rPr lang="vi-US" sz="2000" b="0" i="0" u="none" strike="noStrike" cap="none" baseline="0">
                <a:solidFill>
                  <a:srgbClr val="17406D"/>
                </a:solidFill>
                <a:effectLst/>
                <a:uFill>
                  <a:solidFill>
                    <a:prstClr val="black">
                      <a:alpha val="0"/>
                    </a:prstClr>
                  </a:solidFill>
                </a:uFill>
                <a:latin typeface="Calibri"/>
                <a:ea typeface="Calibri"/>
                <a:cs typeface="Calibri"/>
              </a:rPr>
              <a:t>Quy trình này tiếp tục cho đến khi một ứng viên đạt được đa số phiếu bầu.</a:t>
            </a:r>
          </a:p>
        </p:txBody>
      </p:sp>
      <p:pic>
        <p:nvPicPr>
          <p:cNvPr id="30" name="Graphic 29" descr="Trophy">
            <a:extLst>
              <a:ext uri="{FF2B5EF4-FFF2-40B4-BE49-F238E27FC236}">
                <a16:creationId xmlns:a16="http://schemas.microsoft.com/office/drawing/2014/main" id="{FD6C8156-BC6A-01CA-E538-2E13294B48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5430" y="4670405"/>
            <a:ext cx="1036320" cy="1036320"/>
          </a:xfrm>
          <a:prstGeom prst="rect">
            <a:avLst/>
          </a:prstGeom>
        </p:spPr>
      </p:pic>
      <p:sp>
        <p:nvSpPr>
          <p:cNvPr id="31" name="TextBox 30">
            <a:extLst>
              <a:ext uri="{FF2B5EF4-FFF2-40B4-BE49-F238E27FC236}">
                <a16:creationId xmlns:a16="http://schemas.microsoft.com/office/drawing/2014/main" id="{AA104E07-D463-0C83-856C-82380CECD83B}"/>
              </a:ext>
            </a:extLst>
          </p:cNvPr>
          <p:cNvSpPr txBox="1"/>
          <p:nvPr/>
        </p:nvSpPr>
        <p:spPr>
          <a:xfrm>
            <a:off x="9491254" y="4746773"/>
            <a:ext cx="412024" cy="533400"/>
          </a:xfrm>
          <a:prstGeom prst="rect">
            <a:avLst/>
          </a:prstGeom>
          <a:noFill/>
        </p:spPr>
        <p:txBody>
          <a:bodyPr wrap="square" rtlCol="0">
            <a:spAutoFit/>
          </a:bodyPr>
          <a:lstStyle/>
          <a:p>
            <a:r>
              <a:rPr lang="vi-US" sz="2900" b="0" i="0" u="none" strike="noStrike" cap="none" baseline="0">
                <a:solidFill>
                  <a:srgbClr val="FFFFFF"/>
                </a:solidFill>
                <a:effectLst/>
                <a:uFill>
                  <a:solidFill>
                    <a:prstClr val="black">
                      <a:alpha val="0"/>
                    </a:prstClr>
                  </a:solidFill>
                </a:uFill>
                <a:latin typeface="Phosphate Solid"/>
                <a:ea typeface="Phosphate Solid"/>
                <a:cs typeface="Phosphate Solid"/>
              </a:rPr>
              <a:t>B</a:t>
            </a:r>
          </a:p>
        </p:txBody>
      </p:sp>
      <p:sp>
        <p:nvSpPr>
          <p:cNvPr id="32" name="TextBox 31">
            <a:extLst>
              <a:ext uri="{FF2B5EF4-FFF2-40B4-BE49-F238E27FC236}">
                <a16:creationId xmlns:a16="http://schemas.microsoft.com/office/drawing/2014/main" id="{80836DF8-3E79-FD9E-3BEA-57ABCE71FD6B}"/>
              </a:ext>
            </a:extLst>
          </p:cNvPr>
          <p:cNvSpPr txBox="1"/>
          <p:nvPr/>
        </p:nvSpPr>
        <p:spPr>
          <a:xfrm>
            <a:off x="9035732" y="5582985"/>
            <a:ext cx="1275715" cy="369332"/>
          </a:xfrm>
          <a:prstGeom prst="rect">
            <a:avLst/>
          </a:prstGeom>
          <a:noFill/>
        </p:spPr>
        <p:txBody>
          <a:bodyPr wrap="square" rtlCol="0">
            <a:spAutoFit/>
          </a:bodyPr>
          <a:lstStyle/>
          <a:p>
            <a:pPr algn="ctr"/>
            <a:r>
              <a:rPr lang="vi-US" sz="1800" b="1" i="0" u="none" strike="noStrike" cap="none" baseline="0">
                <a:solidFill>
                  <a:srgbClr val="17406D"/>
                </a:solidFill>
                <a:effectLst/>
                <a:uFill>
                  <a:solidFill>
                    <a:prstClr val="black">
                      <a:alpha val="0"/>
                    </a:prstClr>
                  </a:solidFill>
                </a:uFill>
                <a:latin typeface="Calibri"/>
                <a:ea typeface="Calibri"/>
                <a:cs typeface="Calibri"/>
              </a:rPr>
              <a:t>THẮNG CỬ</a:t>
            </a:r>
          </a:p>
        </p:txBody>
      </p:sp>
      <p:pic>
        <p:nvPicPr>
          <p:cNvPr id="34" name="Picture 33">
            <a:extLst>
              <a:ext uri="{FF2B5EF4-FFF2-40B4-BE49-F238E27FC236}">
                <a16:creationId xmlns:a16="http://schemas.microsoft.com/office/drawing/2014/main" id="{CC4A5B05-E27F-C23E-07C9-4D2A08B20582}"/>
              </a:ext>
            </a:extLst>
          </p:cNvPr>
          <p:cNvPicPr>
            <a:picLocks noChangeAspect="1"/>
          </p:cNvPicPr>
          <p:nvPr/>
        </p:nvPicPr>
        <p:blipFill>
          <a:blip r:embed="rId5"/>
          <a:stretch>
            <a:fillRect/>
          </a:stretch>
        </p:blipFill>
        <p:spPr>
          <a:xfrm>
            <a:off x="4023360" y="694688"/>
            <a:ext cx="4191000" cy="1663700"/>
          </a:xfrm>
          <a:prstGeom prst="rect">
            <a:avLst/>
          </a:prstGeom>
        </p:spPr>
      </p:pic>
      <p:pic>
        <p:nvPicPr>
          <p:cNvPr id="39" name="Picture 38">
            <a:extLst>
              <a:ext uri="{FF2B5EF4-FFF2-40B4-BE49-F238E27FC236}">
                <a16:creationId xmlns:a16="http://schemas.microsoft.com/office/drawing/2014/main" id="{11F09984-F07B-915D-937F-3D3459BCF96C}"/>
              </a:ext>
            </a:extLst>
          </p:cNvPr>
          <p:cNvPicPr>
            <a:picLocks noChangeAspect="1"/>
          </p:cNvPicPr>
          <p:nvPr/>
        </p:nvPicPr>
        <p:blipFill>
          <a:blip r:embed="rId6"/>
          <a:stretch>
            <a:fillRect/>
          </a:stretch>
        </p:blipFill>
        <p:spPr>
          <a:xfrm>
            <a:off x="3925872" y="2778759"/>
            <a:ext cx="4305300" cy="1651000"/>
          </a:xfrm>
          <a:prstGeom prst="rect">
            <a:avLst/>
          </a:prstGeom>
        </p:spPr>
      </p:pic>
      <p:pic>
        <p:nvPicPr>
          <p:cNvPr id="3" name="Picture 2">
            <a:extLst>
              <a:ext uri="{FF2B5EF4-FFF2-40B4-BE49-F238E27FC236}">
                <a16:creationId xmlns:a16="http://schemas.microsoft.com/office/drawing/2014/main" id="{3357FD3F-9188-056F-0516-928D945246F7}"/>
              </a:ext>
            </a:extLst>
          </p:cNvPr>
          <p:cNvPicPr>
            <a:picLocks noChangeAspect="1"/>
          </p:cNvPicPr>
          <p:nvPr/>
        </p:nvPicPr>
        <p:blipFill>
          <a:blip r:embed="rId7"/>
          <a:stretch>
            <a:fillRect/>
          </a:stretch>
        </p:blipFill>
        <p:spPr>
          <a:xfrm>
            <a:off x="3928109" y="4853251"/>
            <a:ext cx="4445000" cy="1828800"/>
          </a:xfrm>
          <a:prstGeom prst="rect">
            <a:avLst/>
          </a:prstGeom>
        </p:spPr>
      </p:pic>
    </p:spTree>
    <p:extLst>
      <p:ext uri="{BB962C8B-B14F-4D97-AF65-F5344CB8AC3E}">
        <p14:creationId xmlns:p14="http://schemas.microsoft.com/office/powerpoint/2010/main" val="23247971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0EB7A-00A9-434A-2C91-895CE1A9052F}"/>
              </a:ext>
            </a:extLst>
          </p:cNvPr>
          <p:cNvSpPr>
            <a:spLocks noGrp="1"/>
          </p:cNvSpPr>
          <p:nvPr>
            <p:ph type="title"/>
          </p:nvPr>
        </p:nvSpPr>
        <p:spPr/>
        <p:txBody>
          <a:bodyPr/>
          <a:lstStyle/>
          <a:p>
            <a:r>
              <a:rPr lang="vi-US" sz="2800" b="1" i="0" u="none" strike="noStrike" cap="all" baseline="0">
                <a:solidFill>
                  <a:srgbClr val="FFFFFF"/>
                </a:solidFill>
                <a:effectLst/>
                <a:uFill>
                  <a:solidFill>
                    <a:prstClr val="black">
                      <a:alpha val="0"/>
                    </a:prstClr>
                  </a:solidFill>
                </a:uFill>
                <a:latin typeface="Calibri"/>
                <a:ea typeface="Calibri"/>
                <a:cs typeface="Calibri"/>
              </a:rPr>
              <a:t>Quý vị mong chờ điều gì?</a:t>
            </a:r>
          </a:p>
        </p:txBody>
      </p:sp>
      <p:sp>
        <p:nvSpPr>
          <p:cNvPr id="6" name="Text Placeholder 5">
            <a:extLst>
              <a:ext uri="{FF2B5EF4-FFF2-40B4-BE49-F238E27FC236}">
                <a16:creationId xmlns:a16="http://schemas.microsoft.com/office/drawing/2014/main" id="{75610A55-8CBA-0E52-6802-B673D56B3708}"/>
              </a:ext>
            </a:extLst>
          </p:cNvPr>
          <p:cNvSpPr>
            <a:spLocks noGrp="1"/>
          </p:cNvSpPr>
          <p:nvPr>
            <p:ph type="body" idx="1"/>
          </p:nvPr>
        </p:nvSpPr>
        <p:spPr>
          <a:xfrm>
            <a:off x="998059" y="2001506"/>
            <a:ext cx="5087075" cy="536005"/>
          </a:xfrm>
        </p:spPr>
        <p:txBody>
          <a:bodyPr/>
          <a:lstStyle/>
          <a:p>
            <a:r>
              <a:rPr lang="vi-US" sz="2200" b="1" i="0" u="none" strike="noStrike" cap="none" baseline="0">
                <a:solidFill>
                  <a:srgbClr val="009DD9"/>
                </a:solidFill>
                <a:effectLst/>
                <a:uFill>
                  <a:solidFill>
                    <a:prstClr val="black">
                      <a:alpha val="0"/>
                    </a:prstClr>
                  </a:solidFill>
                </a:uFill>
                <a:latin typeface="Calibri"/>
                <a:ea typeface="Calibri"/>
                <a:cs typeface="Calibri"/>
              </a:rPr>
              <a:t>Bỏ phiếu</a:t>
            </a:r>
          </a:p>
        </p:txBody>
      </p:sp>
      <p:sp>
        <p:nvSpPr>
          <p:cNvPr id="7" name="Content Placeholder 6">
            <a:extLst>
              <a:ext uri="{FF2B5EF4-FFF2-40B4-BE49-F238E27FC236}">
                <a16:creationId xmlns:a16="http://schemas.microsoft.com/office/drawing/2014/main" id="{2C539624-C6DF-9680-3C0D-FE554A80CF8F}"/>
              </a:ext>
            </a:extLst>
          </p:cNvPr>
          <p:cNvSpPr>
            <a:spLocks noGrp="1"/>
          </p:cNvSpPr>
          <p:nvPr>
            <p:ph sz="half" idx="2"/>
          </p:nvPr>
        </p:nvSpPr>
        <p:spPr>
          <a:xfrm>
            <a:off x="525773" y="2574433"/>
            <a:ext cx="4988336" cy="2813051"/>
          </a:xfrm>
        </p:spPr>
        <p:txBody>
          <a:bodyPr>
            <a:normAutofit fontScale="87500"/>
          </a:bodyPr>
          <a:lstStyle/>
          <a:p>
            <a:r>
              <a:rPr lang="vi-US" sz="2400" b="0" i="0" u="none" strike="noStrike" cap="none" baseline="0">
                <a:solidFill>
                  <a:srgbClr val="17406D"/>
                </a:solidFill>
                <a:effectLst/>
                <a:uFill>
                  <a:solidFill>
                    <a:prstClr val="black">
                      <a:alpha val="0"/>
                    </a:prstClr>
                  </a:solidFill>
                </a:uFill>
                <a:latin typeface="Calibri"/>
                <a:ea typeface="Calibri"/>
                <a:cs typeface="Calibri"/>
              </a:rPr>
              <a:t>Quý vị có thể mất nhiều thời gian hơn để đánh dấu phiếu bầu</a:t>
            </a:r>
          </a:p>
          <a:p>
            <a:r>
              <a:rPr lang="vi-US" sz="2400" b="0" i="0" u="none" strike="noStrike" cap="none" baseline="0">
                <a:solidFill>
                  <a:srgbClr val="17406D"/>
                </a:solidFill>
                <a:effectLst/>
                <a:uFill>
                  <a:solidFill>
                    <a:prstClr val="black">
                      <a:alpha val="0"/>
                    </a:prstClr>
                  </a:solidFill>
                </a:uFill>
                <a:latin typeface="Calibri"/>
                <a:ea typeface="Calibri"/>
                <a:cs typeface="Calibri"/>
              </a:rPr>
              <a:t>Hướng dẫn về RCV sẽ có sẵn tại các Trung Tâm Bỏ Phiếu</a:t>
            </a:r>
          </a:p>
          <a:p>
            <a:r>
              <a:rPr lang="vi-US" sz="2400" b="0" i="0" u="none" strike="noStrike" cap="none" baseline="0">
                <a:solidFill>
                  <a:srgbClr val="17406D"/>
                </a:solidFill>
                <a:effectLst/>
                <a:uFill>
                  <a:solidFill>
                    <a:prstClr val="black">
                      <a:alpha val="0"/>
                    </a:prstClr>
                  </a:solidFill>
                </a:uFill>
                <a:latin typeface="Calibri"/>
                <a:ea typeface="Calibri"/>
                <a:cs typeface="Calibri"/>
              </a:rPr>
              <a:t>Bộ phiếu bầu qua thư sẽ kèm theo hướng dẫn về RCV</a:t>
            </a:r>
          </a:p>
          <a:p>
            <a:endParaRPr lang="en-US" sz="240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D2F7007C-B5A7-8F97-3A43-8DD55A42A5CE}"/>
              </a:ext>
            </a:extLst>
          </p:cNvPr>
          <p:cNvSpPr>
            <a:spLocks noGrp="1"/>
          </p:cNvSpPr>
          <p:nvPr>
            <p:ph type="body" sz="quarter" idx="3"/>
          </p:nvPr>
        </p:nvSpPr>
        <p:spPr>
          <a:xfrm>
            <a:off x="6399042" y="1984138"/>
            <a:ext cx="5087073" cy="553373"/>
          </a:xfrm>
        </p:spPr>
        <p:txBody>
          <a:bodyPr/>
          <a:lstStyle/>
          <a:p>
            <a:r>
              <a:rPr lang="vi-US" sz="2200" b="1" i="0" u="none" strike="noStrike" cap="none" baseline="0">
                <a:solidFill>
                  <a:srgbClr val="009DD9"/>
                </a:solidFill>
                <a:effectLst/>
                <a:uFill>
                  <a:solidFill>
                    <a:prstClr val="black">
                      <a:alpha val="0"/>
                    </a:prstClr>
                  </a:solidFill>
                </a:uFill>
                <a:latin typeface="Calibri"/>
                <a:ea typeface="Calibri"/>
                <a:cs typeface="Calibri"/>
              </a:rPr>
              <a:t>Kết quả</a:t>
            </a:r>
          </a:p>
        </p:txBody>
      </p:sp>
      <p:sp>
        <p:nvSpPr>
          <p:cNvPr id="9" name="Content Placeholder 8">
            <a:extLst>
              <a:ext uri="{FF2B5EF4-FFF2-40B4-BE49-F238E27FC236}">
                <a16:creationId xmlns:a16="http://schemas.microsoft.com/office/drawing/2014/main" id="{EE4BF058-7C51-3804-55FE-E3A0D754B28E}"/>
              </a:ext>
            </a:extLst>
          </p:cNvPr>
          <p:cNvSpPr>
            <a:spLocks noGrp="1"/>
          </p:cNvSpPr>
          <p:nvPr>
            <p:ph sz="quarter" idx="4"/>
          </p:nvPr>
        </p:nvSpPr>
        <p:spPr>
          <a:xfrm>
            <a:off x="5821888" y="2574433"/>
            <a:ext cx="5968323" cy="3826048"/>
          </a:xfrm>
        </p:spPr>
        <p:txBody>
          <a:bodyPr>
            <a:normAutofit fontScale="87500"/>
          </a:bodyPr>
          <a:lstStyle/>
          <a:p>
            <a:r>
              <a:rPr lang="vi-US" sz="2200" b="0" i="0" u="none" strike="noStrike" cap="none" baseline="0">
                <a:solidFill>
                  <a:srgbClr val="17406D"/>
                </a:solidFill>
                <a:effectLst/>
                <a:uFill>
                  <a:solidFill>
                    <a:prstClr val="black">
                      <a:alpha val="0"/>
                    </a:prstClr>
                  </a:solidFill>
                </a:uFill>
                <a:latin typeface="Calibri"/>
                <a:ea typeface="Calibri"/>
                <a:cs typeface="Calibri"/>
              </a:rPr>
              <a:t>Các báo cáo kết quả sẽ có hình thức khác so với các báo cáo trong các kỳ bầu cử trước</a:t>
            </a:r>
          </a:p>
          <a:p>
            <a:pPr lvl="1"/>
            <a:r>
              <a:rPr lang="vi-US" sz="1800" b="0" i="0" u="none" strike="noStrike" cap="none" baseline="0">
                <a:solidFill>
                  <a:srgbClr val="17406D"/>
                </a:solidFill>
                <a:effectLst/>
                <a:uFill>
                  <a:solidFill>
                    <a:prstClr val="black">
                      <a:alpha val="0"/>
                    </a:prstClr>
                  </a:solidFill>
                </a:uFill>
                <a:latin typeface="Calibri"/>
                <a:ea typeface="Calibri"/>
                <a:cs typeface="Calibri"/>
              </a:rPr>
              <a:t>Chúng tôi đang tham khảo các phương thức thực hành tốt nhất từ các khu vực pháp lý khác</a:t>
            </a:r>
          </a:p>
          <a:p>
            <a:pPr lvl="1"/>
            <a:r>
              <a:rPr lang="vi-US" sz="1800" b="0" i="0" u="none" strike="noStrike" cap="none" baseline="0">
                <a:solidFill>
                  <a:srgbClr val="17406D"/>
                </a:solidFill>
                <a:effectLst/>
                <a:uFill>
                  <a:solidFill>
                    <a:prstClr val="black">
                      <a:alpha val="0"/>
                    </a:prstClr>
                  </a:solidFill>
                </a:uFill>
                <a:latin typeface="Calibri"/>
                <a:ea typeface="Calibri"/>
                <a:cs typeface="Calibri"/>
              </a:rPr>
              <a:t>Tính minh bạch là yếu tố then chốt</a:t>
            </a:r>
          </a:p>
          <a:p>
            <a:r>
              <a:rPr lang="vi-US" sz="2200" b="0" i="0" u="none" strike="noStrike" cap="none" baseline="0">
                <a:solidFill>
                  <a:srgbClr val="17406D"/>
                </a:solidFill>
                <a:effectLst/>
                <a:uFill>
                  <a:solidFill>
                    <a:prstClr val="black">
                      <a:alpha val="0"/>
                    </a:prstClr>
                  </a:solidFill>
                </a:uFill>
                <a:latin typeface="Calibri"/>
                <a:ea typeface="Calibri"/>
                <a:cs typeface="Calibri"/>
              </a:rPr>
              <a:t>Kết quả vẫn sẽ được công bố trên trang web của DCBOE</a:t>
            </a:r>
          </a:p>
          <a:p>
            <a:r>
              <a:rPr lang="vi-US" sz="2200" b="0" i="0" u="none" strike="noStrike" cap="none" baseline="0">
                <a:solidFill>
                  <a:srgbClr val="17406D"/>
                </a:solidFill>
                <a:effectLst/>
                <a:uFill>
                  <a:solidFill>
                    <a:prstClr val="black">
                      <a:alpha val="0"/>
                    </a:prstClr>
                  </a:solidFill>
                </a:uFill>
                <a:latin typeface="Calibri"/>
                <a:ea typeface="Calibri"/>
                <a:cs typeface="Calibri"/>
              </a:rPr>
              <a:t>Lịch công bố kết quả sẽ khác so với các kỳ bầu cử trước</a:t>
            </a:r>
          </a:p>
          <a:p>
            <a:pPr lvl="1"/>
            <a:r>
              <a:rPr lang="vi-US" sz="1800" b="0" i="0" u="none" strike="noStrike" cap="none" baseline="0">
                <a:solidFill>
                  <a:srgbClr val="17406D"/>
                </a:solidFill>
                <a:effectLst/>
                <a:uFill>
                  <a:solidFill>
                    <a:prstClr val="black">
                      <a:alpha val="0"/>
                    </a:prstClr>
                  </a:solidFill>
                </a:uFill>
                <a:latin typeface="Calibri"/>
                <a:ea typeface="Calibri"/>
                <a:cs typeface="Calibri"/>
              </a:rPr>
              <a:t>Lịch cụ thể hiện đang được xác định</a:t>
            </a:r>
          </a:p>
          <a:p>
            <a:pPr lvl="1"/>
            <a:r>
              <a:rPr lang="vi-US" sz="1800" b="0" i="0" u="none" strike="noStrike" cap="none" baseline="0">
                <a:solidFill>
                  <a:srgbClr val="17406D"/>
                </a:solidFill>
                <a:effectLst/>
                <a:uFill>
                  <a:solidFill>
                    <a:prstClr val="black">
                      <a:alpha val="0"/>
                    </a:prstClr>
                  </a:solidFill>
                </a:uFill>
                <a:latin typeface="Calibri"/>
                <a:ea typeface="Calibri"/>
                <a:cs typeface="Calibri"/>
              </a:rPr>
              <a:t>Kết quả sơ bộ vẫn sẽ được công bố vào Đêm Bầu Cử</a:t>
            </a:r>
          </a:p>
          <a:p>
            <a:endParaRPr lang="en-US"/>
          </a:p>
        </p:txBody>
      </p:sp>
    </p:spTree>
    <p:extLst>
      <p:ext uri="{BB962C8B-B14F-4D97-AF65-F5344CB8AC3E}">
        <p14:creationId xmlns:p14="http://schemas.microsoft.com/office/powerpoint/2010/main" val="31409167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7365-5EF4-D81B-C3DB-C6B723E30210}"/>
              </a:ext>
            </a:extLst>
          </p:cNvPr>
          <p:cNvSpPr>
            <a:spLocks noGrp="1"/>
          </p:cNvSpPr>
          <p:nvPr>
            <p:ph type="title"/>
          </p:nvPr>
        </p:nvSpPr>
        <p:spPr/>
        <p:txBody>
          <a:bodyPr/>
          <a:lstStyle/>
          <a:p>
            <a:r>
              <a:rPr lang="vi-US" sz="2800" b="1" i="0" u="none" strike="noStrike" cap="all" baseline="0">
                <a:solidFill>
                  <a:srgbClr val="FFFFFF"/>
                </a:solidFill>
                <a:effectLst/>
                <a:uFill>
                  <a:solidFill>
                    <a:prstClr val="black">
                      <a:alpha val="0"/>
                    </a:prstClr>
                  </a:solidFill>
                </a:uFill>
                <a:latin typeface="Calibri"/>
                <a:ea typeface="Calibri"/>
                <a:cs typeface="Calibri"/>
              </a:rPr>
              <a:t>Giáo dục và Truyền thông cộng đồng</a:t>
            </a:r>
          </a:p>
        </p:txBody>
      </p:sp>
      <p:sp>
        <p:nvSpPr>
          <p:cNvPr id="3" name="Text Placeholder 2">
            <a:extLst>
              <a:ext uri="{FF2B5EF4-FFF2-40B4-BE49-F238E27FC236}">
                <a16:creationId xmlns:a16="http://schemas.microsoft.com/office/drawing/2014/main" id="{B68DF448-4613-E5F0-6872-6BEA66A08738}"/>
              </a:ext>
            </a:extLst>
          </p:cNvPr>
          <p:cNvSpPr>
            <a:spLocks noGrp="1"/>
          </p:cNvSpPr>
          <p:nvPr>
            <p:ph type="body" idx="1"/>
          </p:nvPr>
        </p:nvSpPr>
        <p:spPr>
          <a:xfrm>
            <a:off x="887219" y="2106707"/>
            <a:ext cx="5087075" cy="412376"/>
          </a:xfrm>
        </p:spPr>
        <p:txBody>
          <a:bodyPr/>
          <a:lstStyle/>
          <a:p>
            <a:r>
              <a:rPr lang="vi-US" sz="2200" b="1" i="0" u="none" strike="noStrike" cap="none" baseline="0">
                <a:solidFill>
                  <a:srgbClr val="009DD9"/>
                </a:solidFill>
                <a:effectLst/>
                <a:uFill>
                  <a:solidFill>
                    <a:prstClr val="black">
                      <a:alpha val="0"/>
                    </a:prstClr>
                  </a:solidFill>
                </a:uFill>
                <a:latin typeface="Calibri"/>
                <a:ea typeface="Calibri"/>
                <a:cs typeface="Calibri"/>
              </a:rPr>
              <a:t>Các Nguồn Thông Tin Hiện Có</a:t>
            </a:r>
          </a:p>
        </p:txBody>
      </p:sp>
      <p:sp>
        <p:nvSpPr>
          <p:cNvPr id="4" name="Content Placeholder 3">
            <a:extLst>
              <a:ext uri="{FF2B5EF4-FFF2-40B4-BE49-F238E27FC236}">
                <a16:creationId xmlns:a16="http://schemas.microsoft.com/office/drawing/2014/main" id="{26921551-AC12-8795-55EA-0D6305B29D71}"/>
              </a:ext>
            </a:extLst>
          </p:cNvPr>
          <p:cNvSpPr>
            <a:spLocks noGrp="1"/>
          </p:cNvSpPr>
          <p:nvPr>
            <p:ph sz="half" idx="2"/>
          </p:nvPr>
        </p:nvSpPr>
        <p:spPr>
          <a:xfrm>
            <a:off x="581192" y="2608092"/>
            <a:ext cx="5393100" cy="3570917"/>
          </a:xfrm>
        </p:spPr>
        <p:txBody>
          <a:bodyPr>
            <a:noAutofit/>
          </a:bodyPr>
          <a:lstStyle/>
          <a:p>
            <a:r>
              <a:rPr lang="vi-US" sz="2400" b="0" i="0" u="none" strike="noStrike" cap="none" baseline="0">
                <a:solidFill>
                  <a:srgbClr val="17406D"/>
                </a:solidFill>
                <a:effectLst/>
                <a:uFill>
                  <a:solidFill>
                    <a:prstClr val="black">
                      <a:alpha val="0"/>
                    </a:prstClr>
                  </a:solidFill>
                </a:uFill>
                <a:latin typeface="Calibri"/>
                <a:ea typeface="Calibri"/>
                <a:cs typeface="Calibri"/>
              </a:rPr>
              <a:t>Trang thông tin RCV trên trang web của DCBOE</a:t>
            </a:r>
          </a:p>
          <a:p>
            <a:pPr lvl="1"/>
            <a:r>
              <a:rPr lang="vi-US" sz="1800" b="0" i="0" u="none" strike="noStrike" cap="none" baseline="0">
                <a:solidFill>
                  <a:srgbClr val="17406D"/>
                </a:solidFill>
                <a:effectLst/>
                <a:uFill>
                  <a:solidFill>
                    <a:prstClr val="black">
                      <a:alpha val="0"/>
                    </a:prstClr>
                  </a:solidFill>
                </a:uFill>
                <a:latin typeface="Calibri"/>
                <a:ea typeface="Calibri"/>
                <a:cs typeface="Calibri"/>
              </a:rPr>
              <a:t>Công cụ mô phỏng kiểm phiếu bầu cử</a:t>
            </a:r>
          </a:p>
          <a:p>
            <a:pPr lvl="1"/>
            <a:r>
              <a:rPr lang="vi-US" sz="1800" b="0" i="0" u="none" strike="noStrike" cap="none" baseline="0">
                <a:solidFill>
                  <a:srgbClr val="17406D"/>
                </a:solidFill>
                <a:effectLst/>
                <a:uFill>
                  <a:solidFill>
                    <a:prstClr val="black">
                      <a:alpha val="0"/>
                    </a:prstClr>
                  </a:solidFill>
                </a:uFill>
                <a:latin typeface="Calibri"/>
                <a:ea typeface="Calibri"/>
                <a:cs typeface="Calibri"/>
              </a:rPr>
              <a:t>Video Giải Thích</a:t>
            </a:r>
          </a:p>
          <a:p>
            <a:pPr lvl="1"/>
            <a:r>
              <a:rPr lang="vi-US" sz="1800" b="0" i="0" u="none" strike="noStrike" cap="none" baseline="0">
                <a:solidFill>
                  <a:srgbClr val="17406D"/>
                </a:solidFill>
                <a:effectLst/>
                <a:uFill>
                  <a:solidFill>
                    <a:prstClr val="black">
                      <a:alpha val="0"/>
                    </a:prstClr>
                  </a:solidFill>
                </a:uFill>
                <a:latin typeface="Calibri"/>
                <a:ea typeface="Calibri"/>
                <a:cs typeface="Calibri"/>
              </a:rPr>
              <a:t>Câu Hỏi Thường Gặp</a:t>
            </a:r>
            <a:endParaRPr lang="en-US" sz="2000">
              <a:latin typeface="Calibri" panose="020F0502020204030204" pitchFamily="34" charset="0"/>
              <a:cs typeface="Calibri" panose="020F0502020204030204" pitchFamily="34" charset="0"/>
            </a:endParaRPr>
          </a:p>
          <a:p>
            <a:r>
              <a:rPr lang="vi-US" sz="2400" b="0" i="0" u="none" strike="noStrike" cap="none" baseline="0">
                <a:solidFill>
                  <a:srgbClr val="17406D"/>
                </a:solidFill>
                <a:effectLst/>
                <a:uFill>
                  <a:solidFill>
                    <a:prstClr val="black">
                      <a:alpha val="0"/>
                    </a:prstClr>
                  </a:solidFill>
                </a:uFill>
                <a:latin typeface="Calibri"/>
                <a:ea typeface="Calibri"/>
                <a:cs typeface="Calibri"/>
              </a:rPr>
              <a:t>Trung Tâm Tài Nguyên tại DCBOE</a:t>
            </a:r>
          </a:p>
          <a:p>
            <a:r>
              <a:rPr lang="vi-US" sz="2400" b="0" i="0" u="none" strike="noStrike" cap="none" baseline="0">
                <a:solidFill>
                  <a:srgbClr val="17406D"/>
                </a:solidFill>
                <a:effectLst/>
                <a:uFill>
                  <a:solidFill>
                    <a:prstClr val="black">
                      <a:alpha val="0"/>
                    </a:prstClr>
                  </a:solidFill>
                </a:uFill>
                <a:latin typeface="Calibri"/>
                <a:ea typeface="Calibri"/>
                <a:cs typeface="Calibri"/>
              </a:rPr>
              <a:t>Tờ thông tin bỏ túi</a:t>
            </a:r>
          </a:p>
          <a:p>
            <a:r>
              <a:rPr lang="vi-US" sz="2400" b="0" i="0" u="none" strike="noStrike" cap="none" baseline="0">
                <a:solidFill>
                  <a:srgbClr val="17406D"/>
                </a:solidFill>
                <a:effectLst/>
                <a:uFill>
                  <a:solidFill>
                    <a:prstClr val="black">
                      <a:alpha val="0"/>
                    </a:prstClr>
                  </a:solidFill>
                </a:uFill>
                <a:latin typeface="Calibri"/>
                <a:ea typeface="Calibri"/>
                <a:cs typeface="Calibri"/>
              </a:rPr>
              <a:t>Các buổi trao đổi trực tiếp và trực tuyến </a:t>
            </a:r>
          </a:p>
          <a:p>
            <a:endParaRPr lang="en-US" sz="2400">
              <a:latin typeface="Calibri" panose="020F0502020204030204" pitchFamily="34" charset="0"/>
              <a:cs typeface="Calibri" panose="020F0502020204030204" pitchFamily="34" charset="0"/>
            </a:endParaRPr>
          </a:p>
          <a:p>
            <a:endParaRPr lang="en-US" sz="2400"/>
          </a:p>
        </p:txBody>
      </p:sp>
      <p:sp>
        <p:nvSpPr>
          <p:cNvPr id="5" name="Text Placeholder 4">
            <a:extLst>
              <a:ext uri="{FF2B5EF4-FFF2-40B4-BE49-F238E27FC236}">
                <a16:creationId xmlns:a16="http://schemas.microsoft.com/office/drawing/2014/main" id="{92EE3408-2E01-B4BD-65B5-E247F841E1BB}"/>
              </a:ext>
            </a:extLst>
          </p:cNvPr>
          <p:cNvSpPr>
            <a:spLocks noGrp="1"/>
          </p:cNvSpPr>
          <p:nvPr>
            <p:ph type="body" sz="quarter" idx="3"/>
          </p:nvPr>
        </p:nvSpPr>
        <p:spPr>
          <a:xfrm>
            <a:off x="6460982" y="1969135"/>
            <a:ext cx="5087073" cy="553373"/>
          </a:xfrm>
        </p:spPr>
        <p:txBody>
          <a:bodyPr/>
          <a:lstStyle/>
          <a:p>
            <a:r>
              <a:rPr lang="vi-US" sz="2200" b="1" i="0" u="none" strike="noStrike" cap="none" baseline="0">
                <a:solidFill>
                  <a:srgbClr val="009DD9"/>
                </a:solidFill>
                <a:effectLst/>
                <a:uFill>
                  <a:solidFill>
                    <a:prstClr val="black">
                      <a:alpha val="0"/>
                    </a:prstClr>
                  </a:solidFill>
                </a:uFill>
                <a:latin typeface="Calibri"/>
                <a:ea typeface="Calibri"/>
                <a:cs typeface="Calibri"/>
              </a:rPr>
              <a:t>Sắp Ra Mắt</a:t>
            </a:r>
          </a:p>
        </p:txBody>
      </p:sp>
      <p:sp>
        <p:nvSpPr>
          <p:cNvPr id="6" name="Content Placeholder 5">
            <a:extLst>
              <a:ext uri="{FF2B5EF4-FFF2-40B4-BE49-F238E27FC236}">
                <a16:creationId xmlns:a16="http://schemas.microsoft.com/office/drawing/2014/main" id="{1A20BCD0-78DB-E117-D81E-477248F53FCC}"/>
              </a:ext>
            </a:extLst>
          </p:cNvPr>
          <p:cNvSpPr>
            <a:spLocks noGrp="1"/>
          </p:cNvSpPr>
          <p:nvPr>
            <p:ph sz="quarter" idx="4"/>
          </p:nvPr>
        </p:nvSpPr>
        <p:spPr>
          <a:xfrm>
            <a:off x="6217708" y="2608092"/>
            <a:ext cx="5393100" cy="2934999"/>
          </a:xfrm>
        </p:spPr>
        <p:txBody>
          <a:bodyPr>
            <a:normAutofit/>
          </a:bodyPr>
          <a:lstStyle/>
          <a:p>
            <a:r>
              <a:rPr lang="vi-US" sz="2400" b="0" i="0" u="none" strike="noStrike" cap="none" baseline="0">
                <a:solidFill>
                  <a:srgbClr val="17406D"/>
                </a:solidFill>
                <a:effectLst/>
                <a:uFill>
                  <a:solidFill>
                    <a:prstClr val="black">
                      <a:alpha val="0"/>
                    </a:prstClr>
                  </a:solidFill>
                </a:uFill>
                <a:latin typeface="Calibri"/>
                <a:ea typeface="Calibri"/>
                <a:cs typeface="Calibri"/>
              </a:rPr>
              <a:t>Hướng Dẫn Cho Cử Tri</a:t>
            </a:r>
          </a:p>
          <a:p>
            <a:r>
              <a:rPr lang="vi-US" sz="2400" b="0" i="0" u="none" strike="noStrike" cap="none" baseline="0">
                <a:solidFill>
                  <a:srgbClr val="17406D"/>
                </a:solidFill>
                <a:effectLst/>
                <a:uFill>
                  <a:solidFill>
                    <a:prstClr val="black">
                      <a:alpha val="0"/>
                    </a:prstClr>
                  </a:solidFill>
                </a:uFill>
                <a:latin typeface="Calibri"/>
                <a:ea typeface="Calibri"/>
                <a:cs typeface="Calibri"/>
              </a:rPr>
              <a:t>Người Đưa Thư</a:t>
            </a:r>
          </a:p>
          <a:p>
            <a:endParaRPr lang="en-US" sz="2400"/>
          </a:p>
        </p:txBody>
      </p:sp>
      <p:pic>
        <p:nvPicPr>
          <p:cNvPr id="11" name="Picture 10">
            <a:extLst>
              <a:ext uri="{FF2B5EF4-FFF2-40B4-BE49-F238E27FC236}">
                <a16:creationId xmlns:a16="http://schemas.microsoft.com/office/drawing/2014/main" id="{22D23BD6-3C42-44E6-A377-A9A5381123B4}"/>
              </a:ext>
            </a:extLst>
          </p:cNvPr>
          <p:cNvPicPr>
            <a:picLocks noChangeAspect="1"/>
          </p:cNvPicPr>
          <p:nvPr/>
        </p:nvPicPr>
        <p:blipFill>
          <a:blip r:embed="rId2"/>
          <a:stretch>
            <a:fillRect/>
          </a:stretch>
        </p:blipFill>
        <p:spPr>
          <a:xfrm>
            <a:off x="7899834" y="3766048"/>
            <a:ext cx="2764234" cy="2278490"/>
          </a:xfrm>
          <a:prstGeom prst="rect">
            <a:avLst/>
          </a:prstGeom>
        </p:spPr>
      </p:pic>
    </p:spTree>
    <p:extLst>
      <p:ext uri="{BB962C8B-B14F-4D97-AF65-F5344CB8AC3E}">
        <p14:creationId xmlns:p14="http://schemas.microsoft.com/office/powerpoint/2010/main" val="8334508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7365-5EF4-D81B-C3DB-C6B723E30210}"/>
              </a:ext>
            </a:extLst>
          </p:cNvPr>
          <p:cNvSpPr>
            <a:spLocks noGrp="1"/>
          </p:cNvSpPr>
          <p:nvPr>
            <p:ph type="title"/>
          </p:nvPr>
        </p:nvSpPr>
        <p:spPr/>
        <p:txBody>
          <a:bodyPr/>
          <a:lstStyle/>
          <a:p>
            <a:r>
              <a:rPr lang="vi-US" sz="2800" b="1" i="0" u="none" strike="noStrike" cap="all" baseline="0">
                <a:solidFill>
                  <a:srgbClr val="FFFFFF"/>
                </a:solidFill>
                <a:effectLst/>
                <a:uFill>
                  <a:solidFill>
                    <a:prstClr val="black">
                      <a:alpha val="0"/>
                    </a:prstClr>
                  </a:solidFill>
                </a:uFill>
                <a:latin typeface="Calibri"/>
                <a:ea typeface="Calibri"/>
                <a:cs typeface="Calibri"/>
              </a:rPr>
              <a:t>Các Mốc Thời Gian Quan Trọng Của Cuộc Bầu Cử Sơ Bộ và Bầu Cử Đặc Biệt Ngày 16 Tháng 6 Năm 2026</a:t>
            </a:r>
          </a:p>
        </p:txBody>
      </p:sp>
      <p:sp>
        <p:nvSpPr>
          <p:cNvPr id="4" name="Content Placeholder 3">
            <a:extLst>
              <a:ext uri="{FF2B5EF4-FFF2-40B4-BE49-F238E27FC236}">
                <a16:creationId xmlns:a16="http://schemas.microsoft.com/office/drawing/2014/main" id="{26921551-AC12-8795-55EA-0D6305B29D71}"/>
              </a:ext>
            </a:extLst>
          </p:cNvPr>
          <p:cNvSpPr>
            <a:spLocks noGrp="1"/>
          </p:cNvSpPr>
          <p:nvPr>
            <p:ph sz="half" idx="2"/>
          </p:nvPr>
        </p:nvSpPr>
        <p:spPr>
          <a:xfrm>
            <a:off x="581193" y="2171140"/>
            <a:ext cx="5414682" cy="3570917"/>
          </a:xfrm>
        </p:spPr>
        <p:txBody>
          <a:bodyPr>
            <a:noAutofit/>
          </a:bodyPr>
          <a:lstStyle/>
          <a:p>
            <a:pPr rtl="0">
              <a:spcBef>
                <a:spcPct val="0"/>
              </a:spcBef>
              <a:spcAft>
                <a:spcPct val="0"/>
              </a:spcAft>
            </a:pPr>
            <a:r>
              <a:rPr lang="vi-US" sz="2000" b="1" i="0" u="none" strike="noStrike" cap="none" baseline="0">
                <a:solidFill>
                  <a:srgbClr val="000000"/>
                </a:solidFill>
                <a:effectLst/>
                <a:uFill>
                  <a:solidFill>
                    <a:prstClr val="black">
                      <a:alpha val="0"/>
                    </a:prstClr>
                  </a:solidFill>
                </a:uFill>
                <a:latin typeface="Calibri"/>
                <a:ea typeface="Calibri"/>
                <a:cs typeface="Calibri"/>
              </a:rPr>
              <a:t>Thứ Hai, ngày 11 tháng 5 năm 2026</a:t>
            </a: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lvl="1">
              <a:spcBef>
                <a:spcPct val="0"/>
              </a:spcBef>
              <a:spcAft>
                <a:spcPct val="0"/>
              </a:spcAft>
            </a:pPr>
            <a:r>
              <a:rPr lang="vi-US" sz="1800" b="0" i="0" u="none" strike="noStrike" cap="none" baseline="0">
                <a:solidFill>
                  <a:srgbClr val="000000"/>
                </a:solidFill>
                <a:effectLst/>
                <a:uFill>
                  <a:solidFill>
                    <a:prstClr val="black">
                      <a:alpha val="0"/>
                    </a:prstClr>
                  </a:solidFill>
                </a:uFill>
                <a:latin typeface="Calibri"/>
                <a:ea typeface="Calibri"/>
                <a:cs typeface="Calibri"/>
              </a:rPr>
              <a:t>DCBOE sẽ bắt đầu gửi các lá phiếu đến tất cả cử tri đã đăng ký hội đủ điều kiện của DC. </a:t>
            </a:r>
          </a:p>
          <a:p>
            <a:pPr marL="324000" lvl="1" indent="0">
              <a:spcBef>
                <a:spcPct val="0"/>
              </a:spcBef>
              <a:spcAft>
                <a:spcPct val="0"/>
              </a:spcAft>
              <a:buNone/>
            </a:pPr>
            <a:endParaRPr lang="en-US" sz="2000" b="0">
              <a:effectLst/>
              <a:latin typeface="Calibri" panose="020F0502020204030204" pitchFamily="34" charset="0"/>
              <a:ea typeface="Calibri" panose="020F0502020204030204" pitchFamily="34" charset="0"/>
              <a:cs typeface="Calibri" panose="020F0502020204030204" pitchFamily="34" charset="0"/>
            </a:endParaRPr>
          </a:p>
          <a:p>
            <a:pPr rtl="0">
              <a:spcBef>
                <a:spcPct val="0"/>
              </a:spcBef>
              <a:spcAft>
                <a:spcPct val="0"/>
              </a:spcAft>
            </a:pPr>
            <a:r>
              <a:rPr lang="vi-US" sz="2000" b="1" i="0" u="none" strike="noStrike" cap="none" baseline="0">
                <a:solidFill>
                  <a:srgbClr val="000000"/>
                </a:solidFill>
                <a:effectLst/>
                <a:uFill>
                  <a:solidFill>
                    <a:prstClr val="black">
                      <a:alpha val="0"/>
                    </a:prstClr>
                  </a:solidFill>
                </a:uFill>
                <a:latin typeface="Calibri"/>
                <a:ea typeface="Calibri"/>
                <a:cs typeface="Calibri"/>
              </a:rPr>
              <a:t>Thứ Sáu, ngày 22 tháng 5 năm 2026 – Thứ Ba, ngày 16 tháng 6 năm 2026 lúc 8:00 tối</a:t>
            </a:r>
            <a:endParaRPr lang="en-US" sz="2000" b="1">
              <a:latin typeface="Calibri" panose="020F0502020204030204" pitchFamily="34" charset="0"/>
              <a:ea typeface="Calibri" panose="020F0502020204030204" pitchFamily="34" charset="0"/>
              <a:cs typeface="Calibri" panose="020F0502020204030204" pitchFamily="34" charset="0"/>
            </a:endParaRPr>
          </a:p>
          <a:p>
            <a:pPr lvl="1">
              <a:spcBef>
                <a:spcPct val="0"/>
              </a:spcBef>
              <a:spcAft>
                <a:spcPct val="0"/>
              </a:spcAft>
            </a:pPr>
            <a:r>
              <a:rPr lang="vi-US" sz="1800" b="0" i="0" u="none" strike="noStrike" cap="none" baseline="0">
                <a:solidFill>
                  <a:srgbClr val="000000"/>
                </a:solidFill>
                <a:effectLst/>
                <a:uFill>
                  <a:solidFill>
                    <a:prstClr val="black">
                      <a:alpha val="0"/>
                    </a:prstClr>
                  </a:solidFill>
                </a:uFill>
                <a:latin typeface="Calibri"/>
                <a:ea typeface="Calibri"/>
                <a:cs typeface="Calibri"/>
              </a:rPr>
              <a:t>55 Hòm Bỏ Phiếu Qua Thư Đã Mở</a:t>
            </a:r>
          </a:p>
          <a:p>
            <a:pPr lvl="1">
              <a:spcBef>
                <a:spcPct val="0"/>
              </a:spcBef>
              <a:spcAft>
                <a:spcPct val="0"/>
              </a:spcAft>
            </a:pPr>
            <a:endParaRPr lang="en-US" sz="2000" b="0">
              <a:effectLst/>
              <a:latin typeface="Calibri" panose="020F0502020204030204" pitchFamily="34" charset="0"/>
              <a:ea typeface="Calibri" panose="020F0502020204030204" pitchFamily="34" charset="0"/>
              <a:cs typeface="Calibri" panose="020F0502020204030204" pitchFamily="34" charset="0"/>
            </a:endParaRPr>
          </a:p>
          <a:p>
            <a:pPr rtl="0">
              <a:spcBef>
                <a:spcPct val="0"/>
              </a:spcBef>
              <a:spcAft>
                <a:spcPct val="0"/>
              </a:spcAft>
            </a:pPr>
            <a:r>
              <a:rPr lang="vi-US" sz="2000" b="1" i="0" u="none" strike="noStrike" cap="none" baseline="0">
                <a:solidFill>
                  <a:srgbClr val="000000"/>
                </a:solidFill>
                <a:effectLst/>
                <a:uFill>
                  <a:solidFill>
                    <a:prstClr val="black">
                      <a:alpha val="0"/>
                    </a:prstClr>
                  </a:solidFill>
                </a:uFill>
                <a:latin typeface="Calibri"/>
                <a:ea typeface="Calibri"/>
                <a:cs typeface="Calibri"/>
              </a:rPr>
              <a:t>Thứ Ba, ngày 26 tháng 5 năm 2026</a:t>
            </a: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lvl="1">
              <a:spcBef>
                <a:spcPct val="0"/>
              </a:spcBef>
              <a:spcAft>
                <a:spcPct val="0"/>
              </a:spcAft>
            </a:pPr>
            <a:r>
              <a:rPr lang="vi-US" sz="1800" b="0" i="0" u="none" strike="noStrike" cap="none" baseline="0">
                <a:solidFill>
                  <a:srgbClr val="000000"/>
                </a:solidFill>
                <a:effectLst/>
                <a:uFill>
                  <a:solidFill>
                    <a:prstClr val="black">
                      <a:alpha val="0"/>
                    </a:prstClr>
                  </a:solidFill>
                </a:uFill>
                <a:latin typeface="Calibri"/>
                <a:ea typeface="Calibri"/>
                <a:cs typeface="Calibri"/>
              </a:rPr>
              <a:t>Thời hạn để các cử tri đã đăng ký thay đổi thay đổi tình trạng đảng phái và nhận đơn xin ghi danh cử tri qua thư hoặc trực tuyến</a:t>
            </a:r>
            <a:br>
              <a:rPr sz="1800"/>
            </a:br>
            <a:endParaRPr lang="en-US" sz="180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71EB6BC-B791-4F78-9484-3A0EA291AFFD}"/>
              </a:ext>
            </a:extLst>
          </p:cNvPr>
          <p:cNvSpPr txBox="1"/>
          <p:nvPr/>
        </p:nvSpPr>
        <p:spPr>
          <a:xfrm>
            <a:off x="6096000" y="2171140"/>
            <a:ext cx="5765800" cy="4678204"/>
          </a:xfrm>
          <a:prstGeom prst="rect">
            <a:avLst/>
          </a:prstGeom>
          <a:noFill/>
        </p:spPr>
        <p:txBody>
          <a:bodyPr wrap="square">
            <a:spAutoFit/>
          </a:bodyPr>
          <a:lstStyle/>
          <a:p>
            <a:pPr marL="285750" indent="-285750" rtl="0">
              <a:spcBef>
                <a:spcPct val="0"/>
              </a:spcBef>
              <a:spcAft>
                <a:spcPct val="0"/>
              </a:spcAft>
              <a:buClr>
                <a:schemeClr val="accent2"/>
              </a:buClr>
              <a:buFont typeface="Wingdings" panose="05000000000000000000" pitchFamily="2" charset="2"/>
              <a:buChar char="§"/>
            </a:pPr>
            <a:r>
              <a:rPr lang="vi-US" sz="2000" b="1" i="0" u="none" strike="noStrike" cap="none" baseline="0" dirty="0">
                <a:solidFill>
                  <a:srgbClr val="000000"/>
                </a:solidFill>
                <a:effectLst/>
                <a:uFill>
                  <a:solidFill>
                    <a:prstClr val="black">
                      <a:alpha val="0"/>
                    </a:prstClr>
                  </a:solidFill>
                </a:uFill>
                <a:latin typeface="Calibri"/>
                <a:ea typeface="Calibri"/>
                <a:cs typeface="Calibri"/>
              </a:rPr>
              <a:t>Thứ Hai, ngày 8 tháng 6 năm 2026 - Chủ nhật, ngày 14 tháng 6 năm 2026</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vi-US" sz="1800" b="0" i="0" u="none" strike="noStrike" cap="none" baseline="0" dirty="0">
                <a:solidFill>
                  <a:srgbClr val="000000"/>
                </a:solidFill>
                <a:effectLst/>
                <a:uFill>
                  <a:solidFill>
                    <a:prstClr val="black">
                      <a:alpha val="0"/>
                    </a:prstClr>
                  </a:solidFill>
                </a:uFill>
                <a:latin typeface="Calibri"/>
                <a:ea typeface="Calibri"/>
                <a:cs typeface="Calibri"/>
              </a:rPr>
              <a:t>Các Trung Tâm Bỏ Phiếu Sớm sẽ mở cửa từ 8:30 sáng – 7:00 tối. </a:t>
            </a:r>
          </a:p>
          <a:p>
            <a:pPr marL="742950" lvl="1" indent="-285750">
              <a:buClr>
                <a:schemeClr val="accent2"/>
              </a:buClr>
              <a:buFont typeface="Wingdings" panose="05000000000000000000" pitchFamily="2" charset="2"/>
              <a:buChar char="§"/>
            </a:pPr>
            <a:endParaRPr lang="en-US" sz="2000" b="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rtl="0">
              <a:spcBef>
                <a:spcPct val="0"/>
              </a:spcBef>
              <a:spcAft>
                <a:spcPct val="0"/>
              </a:spcAft>
              <a:buClr>
                <a:schemeClr val="accent2"/>
              </a:buClr>
              <a:buFont typeface="Wingdings" panose="05000000000000000000" pitchFamily="2" charset="2"/>
              <a:buChar char="§"/>
            </a:pPr>
            <a:r>
              <a:rPr lang="vi-US" sz="2000" b="1" i="0" u="none" strike="noStrike" cap="none" baseline="0" dirty="0">
                <a:solidFill>
                  <a:srgbClr val="000000"/>
                </a:solidFill>
                <a:effectLst/>
                <a:uFill>
                  <a:solidFill>
                    <a:prstClr val="black">
                      <a:alpha val="0"/>
                    </a:prstClr>
                  </a:solidFill>
                </a:uFill>
                <a:latin typeface="Calibri"/>
                <a:ea typeface="Calibri"/>
                <a:cs typeface="Calibri"/>
              </a:rPr>
              <a:t>Thứ Ba, ngày 16 tháng 6 năm 2026 – NGÀY BẦU CỬ</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vi-US" sz="1800" b="0" i="0" u="none" strike="noStrike" cap="none" baseline="0" dirty="0">
                <a:solidFill>
                  <a:srgbClr val="000000"/>
                </a:solidFill>
                <a:effectLst/>
                <a:uFill>
                  <a:solidFill>
                    <a:prstClr val="black">
                      <a:alpha val="0"/>
                    </a:prstClr>
                  </a:solidFill>
                </a:uFill>
                <a:latin typeface="Calibri"/>
                <a:ea typeface="Calibri"/>
                <a:cs typeface="Calibri"/>
              </a:rPr>
              <a:t>Các Trung Tâm Bỏ Phiếu sẽ mở cửa từ 7:00 sáng – 8:00 tối.</a:t>
            </a:r>
            <a:endParaRPr lang="en-US" b="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vi-US" sz="1800" b="0" i="0" u="none" strike="noStrike" cap="none" baseline="0" dirty="0">
                <a:solidFill>
                  <a:srgbClr val="000000"/>
                </a:solidFill>
                <a:effectLst/>
                <a:uFill>
                  <a:solidFill>
                    <a:prstClr val="black">
                      <a:alpha val="0"/>
                    </a:prstClr>
                  </a:solidFill>
                </a:uFill>
                <a:latin typeface="Calibri"/>
                <a:ea typeface="Calibri"/>
                <a:cs typeface="Calibri"/>
              </a:rPr>
              <a:t>Miễn là quý vị xếp hàng không muộn hơn 8:00 tối, quý vị sẽ có thể bỏ phiếu.</a:t>
            </a:r>
            <a:endParaRPr lang="en-US" b="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vi-US" sz="1800" b="0" i="0" u="none" strike="noStrike" cap="none" baseline="0" dirty="0">
                <a:solidFill>
                  <a:srgbClr val="000000"/>
                </a:solidFill>
                <a:effectLst/>
                <a:uFill>
                  <a:solidFill>
                    <a:prstClr val="black">
                      <a:alpha val="0"/>
                    </a:prstClr>
                  </a:solidFill>
                </a:uFill>
                <a:latin typeface="Calibri"/>
                <a:ea typeface="Calibri"/>
                <a:cs typeface="Calibri"/>
              </a:rPr>
              <a:t>Tất cả phiếu bầu được gửi qua Dịch Vụ Bưu Chính Hoa Kỳ phải được đóng dấu bưu điện muộn nhất vào Thứ Ba, ngày 16 tháng 6 năm 2026 và được nhận trước Thứ Sáu, ngày 26 tháng 6 năm 2026 để được tính hợp lệ.</a:t>
            </a:r>
            <a:endParaRPr lang="en-US" b="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74074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B27898-60B7-1913-62C5-66CE6AC22C76}"/>
              </a:ext>
            </a:extLst>
          </p:cNvPr>
          <p:cNvSpPr txBox="1"/>
          <p:nvPr/>
        </p:nvSpPr>
        <p:spPr>
          <a:xfrm>
            <a:off x="4303727" y="4422390"/>
            <a:ext cx="3584544" cy="1188720"/>
          </a:xfrm>
          <a:prstGeom prst="rect">
            <a:avLst/>
          </a:prstGeom>
          <a:noFill/>
        </p:spPr>
        <p:txBody>
          <a:bodyPr wrap="square" rtlCol="0">
            <a:spAutoFit/>
          </a:bodyPr>
          <a:lstStyle/>
          <a:p>
            <a:pPr algn="ctr"/>
            <a:r>
              <a:rPr lang="vi-US" sz="3600" b="1" i="0" u="none" strike="noStrike" cap="none" baseline="0">
                <a:solidFill>
                  <a:srgbClr val="009DD9"/>
                </a:solidFill>
                <a:effectLst/>
                <a:uFill>
                  <a:solidFill>
                    <a:prstClr val="black">
                      <a:alpha val="0"/>
                    </a:prstClr>
                  </a:solidFill>
                </a:uFill>
                <a:latin typeface="Calibri"/>
                <a:ea typeface="Calibri"/>
                <a:cs typeface="Calibri"/>
              </a:rPr>
              <a:t>www.dcboe.org</a:t>
            </a:r>
          </a:p>
        </p:txBody>
      </p:sp>
      <p:sp>
        <p:nvSpPr>
          <p:cNvPr id="8" name="TextBox 7">
            <a:extLst>
              <a:ext uri="{FF2B5EF4-FFF2-40B4-BE49-F238E27FC236}">
                <a16:creationId xmlns:a16="http://schemas.microsoft.com/office/drawing/2014/main" id="{949A2449-D0FA-B1CD-D334-4C94A902781A}"/>
              </a:ext>
            </a:extLst>
          </p:cNvPr>
          <p:cNvSpPr txBox="1"/>
          <p:nvPr/>
        </p:nvSpPr>
        <p:spPr>
          <a:xfrm>
            <a:off x="843914" y="4982792"/>
            <a:ext cx="10504170" cy="830997"/>
          </a:xfrm>
          <a:prstGeom prst="rect">
            <a:avLst/>
          </a:prstGeom>
          <a:noFill/>
        </p:spPr>
        <p:txBody>
          <a:bodyPr wrap="square" rtlCol="0">
            <a:spAutoFit/>
          </a:bodyPr>
          <a:lstStyle/>
          <a:p>
            <a:pPr algn="ctr"/>
            <a:r>
              <a:rPr lang="vi-US" sz="2400" b="1" i="0" u="none" strike="noStrike" cap="none" baseline="0" dirty="0">
                <a:solidFill>
                  <a:srgbClr val="0F6FC6"/>
                </a:solidFill>
                <a:effectLst/>
                <a:uFill>
                  <a:solidFill>
                    <a:prstClr val="black">
                      <a:alpha val="0"/>
                    </a:prstClr>
                  </a:solidFill>
                </a:uFill>
                <a:latin typeface="Calibri"/>
                <a:ea typeface="Calibri"/>
                <a:cs typeface="Calibri"/>
              </a:rPr>
              <a:t>Để biết thêm thông tin về các buổi trao đổi/thuyết trình, vui lòng liên hệ:</a:t>
            </a:r>
          </a:p>
          <a:p>
            <a:pPr algn="ctr"/>
            <a:r>
              <a:rPr lang="vi-US" sz="2400" b="1" i="0" u="none" strike="noStrike" cap="none" baseline="0" dirty="0">
                <a:solidFill>
                  <a:srgbClr val="0B5394"/>
                </a:solidFill>
                <a:effectLst/>
                <a:uFill>
                  <a:solidFill>
                    <a:prstClr val="black">
                      <a:alpha val="0"/>
                    </a:prstClr>
                  </a:solidFill>
                </a:uFill>
                <a:latin typeface="Calibri"/>
                <a:ea typeface="Calibri"/>
                <a:cs typeface="Calibri"/>
              </a:rPr>
              <a:t>Outreach@dcboe.org</a:t>
            </a:r>
          </a:p>
        </p:txBody>
      </p:sp>
      <p:pic>
        <p:nvPicPr>
          <p:cNvPr id="3" name="Picture 2">
            <a:extLst>
              <a:ext uri="{FF2B5EF4-FFF2-40B4-BE49-F238E27FC236}">
                <a16:creationId xmlns:a16="http://schemas.microsoft.com/office/drawing/2014/main" id="{A3FD7EB1-E129-4046-A3F6-DCD1169F11EC}"/>
              </a:ext>
            </a:extLst>
          </p:cNvPr>
          <p:cNvPicPr>
            <a:picLocks noChangeAspect="1"/>
          </p:cNvPicPr>
          <p:nvPr/>
        </p:nvPicPr>
        <p:blipFill>
          <a:blip r:embed="rId3"/>
          <a:stretch>
            <a:fillRect/>
          </a:stretch>
        </p:blipFill>
        <p:spPr>
          <a:xfrm>
            <a:off x="4195890" y="719312"/>
            <a:ext cx="3800220" cy="3729861"/>
          </a:xfrm>
          <a:prstGeom prst="rect">
            <a:avLst/>
          </a:prstGeom>
        </p:spPr>
      </p:pic>
    </p:spTree>
    <p:extLst>
      <p:ext uri="{BB962C8B-B14F-4D97-AF65-F5344CB8AC3E}">
        <p14:creationId xmlns:p14="http://schemas.microsoft.com/office/powerpoint/2010/main" val="2899323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33CD-FFD6-5CA8-764D-F9741C3BB135}"/>
              </a:ext>
            </a:extLst>
          </p:cNvPr>
          <p:cNvSpPr>
            <a:spLocks noGrp="1"/>
          </p:cNvSpPr>
          <p:nvPr>
            <p:ph type="title"/>
          </p:nvPr>
        </p:nvSpPr>
        <p:spPr/>
        <p:txBody>
          <a:bodyPr/>
          <a:lstStyle/>
          <a:p>
            <a:r>
              <a:rPr lang="vi-US" sz="2800" b="1" i="0" u="none" strike="noStrike" cap="all" baseline="0">
                <a:solidFill>
                  <a:srgbClr val="FFFFFF"/>
                </a:solidFill>
                <a:effectLst/>
                <a:uFill>
                  <a:solidFill>
                    <a:prstClr val="black">
                      <a:alpha val="0"/>
                    </a:prstClr>
                  </a:solidFill>
                </a:uFill>
                <a:latin typeface="Calibri"/>
                <a:ea typeface="Calibri"/>
                <a:cs typeface="Calibri"/>
              </a:rPr>
              <a:t>Lịch biểu chương trình</a:t>
            </a:r>
          </a:p>
        </p:txBody>
      </p:sp>
      <p:sp>
        <p:nvSpPr>
          <p:cNvPr id="3" name="Content Placeholder 2">
            <a:extLst>
              <a:ext uri="{FF2B5EF4-FFF2-40B4-BE49-F238E27FC236}">
                <a16:creationId xmlns:a16="http://schemas.microsoft.com/office/drawing/2014/main" id="{735D2799-B81F-CDC2-4FF8-BC2A82AD5B41}"/>
              </a:ext>
            </a:extLst>
          </p:cNvPr>
          <p:cNvSpPr>
            <a:spLocks noGrp="1"/>
          </p:cNvSpPr>
          <p:nvPr>
            <p:ph idx="1"/>
          </p:nvPr>
        </p:nvSpPr>
        <p:spPr>
          <a:xfrm>
            <a:off x="581192" y="2357959"/>
            <a:ext cx="6662987" cy="3678612"/>
          </a:xfrm>
        </p:spPr>
        <p:txBody>
          <a:bodyPr>
            <a:noAutofit/>
          </a:bodyPr>
          <a:lstStyle/>
          <a:p>
            <a:pPr rtl="0" fontAlgn="base">
              <a:spcBef>
                <a:spcPct val="0"/>
              </a:spcBef>
              <a:spcAft>
                <a:spcPct val="0"/>
              </a:spcAft>
              <a:buFont typeface="Wingdings" panose="05000000000000000000" pitchFamily="2" charset="2"/>
              <a:buChar char="§"/>
            </a:pPr>
            <a:r>
              <a:rPr lang="vi-US" sz="2400" b="0" i="0" u="none" strike="noStrike" cap="none" baseline="0">
                <a:solidFill>
                  <a:srgbClr val="000000"/>
                </a:solidFill>
                <a:effectLst/>
                <a:uFill>
                  <a:solidFill>
                    <a:prstClr val="black">
                      <a:alpha val="0"/>
                    </a:prstClr>
                  </a:solidFill>
                </a:uFill>
                <a:latin typeface="Calibri"/>
                <a:ea typeface="Calibri"/>
                <a:cs typeface="Calibri"/>
              </a:rPr>
              <a:t>Giới Thiệu và Hướng Dẫn</a:t>
            </a:r>
          </a:p>
          <a:p>
            <a:pPr rtl="0" fontAlgn="base">
              <a:spcBef>
                <a:spcPct val="0"/>
              </a:spcBef>
              <a:spcAft>
                <a:spcPct val="0"/>
              </a:spcAft>
              <a:buFont typeface="Wingdings" panose="05000000000000000000" pitchFamily="2" charset="2"/>
              <a:buChar char="§"/>
            </a:pPr>
            <a:r>
              <a:rPr lang="vi-US" sz="2400" b="0" i="0" u="none" strike="noStrike" cap="none" baseline="0">
                <a:solidFill>
                  <a:srgbClr val="000000"/>
                </a:solidFill>
                <a:effectLst/>
                <a:uFill>
                  <a:solidFill>
                    <a:prstClr val="black">
                      <a:alpha val="0"/>
                    </a:prstClr>
                  </a:solidFill>
                </a:uFill>
                <a:latin typeface="Calibri"/>
                <a:ea typeface="Calibri"/>
                <a:cs typeface="Calibri"/>
              </a:rPr>
              <a:t>RCV là gì? </a:t>
            </a:r>
          </a:p>
          <a:p>
            <a:pPr rtl="0" fontAlgn="base">
              <a:spcBef>
                <a:spcPct val="0"/>
              </a:spcBef>
              <a:spcAft>
                <a:spcPct val="0"/>
              </a:spcAft>
              <a:buFont typeface="Wingdings" panose="05000000000000000000" pitchFamily="2" charset="2"/>
              <a:buChar char="§"/>
            </a:pPr>
            <a:r>
              <a:rPr lang="vi-US" sz="2400" b="0" i="0" u="none" strike="noStrike" cap="none" baseline="0">
                <a:solidFill>
                  <a:srgbClr val="000000"/>
                </a:solidFill>
                <a:effectLst/>
                <a:uFill>
                  <a:solidFill>
                    <a:prstClr val="black">
                      <a:alpha val="0"/>
                    </a:prstClr>
                  </a:solidFill>
                </a:uFill>
                <a:latin typeface="Calibri"/>
                <a:ea typeface="Calibri"/>
                <a:cs typeface="Calibri"/>
              </a:rPr>
              <a:t>RCV Hoạt Động Như Thế Nào Tại DC? </a:t>
            </a:r>
          </a:p>
          <a:p>
            <a:pPr rtl="0" fontAlgn="base">
              <a:spcBef>
                <a:spcPct val="0"/>
              </a:spcBef>
              <a:spcAft>
                <a:spcPct val="0"/>
              </a:spcAft>
              <a:buFont typeface="Wingdings" panose="05000000000000000000" pitchFamily="2" charset="2"/>
              <a:buChar char="§"/>
            </a:pPr>
            <a:r>
              <a:rPr lang="vi-US" sz="2400" b="0" i="0" u="none" strike="noStrike" cap="none" baseline="0">
                <a:solidFill>
                  <a:srgbClr val="000000"/>
                </a:solidFill>
                <a:effectLst/>
                <a:uFill>
                  <a:solidFill>
                    <a:prstClr val="black">
                      <a:alpha val="0"/>
                    </a:prstClr>
                  </a:solidFill>
                </a:uFill>
                <a:latin typeface="Calibri"/>
                <a:ea typeface="Calibri"/>
                <a:cs typeface="Calibri"/>
              </a:rPr>
              <a:t>Cách Đánh Dấu Phiếu Bầu và Những Lỗi Cần Tránh </a:t>
            </a:r>
          </a:p>
          <a:p>
            <a:pPr rtl="0" fontAlgn="base">
              <a:spcBef>
                <a:spcPct val="0"/>
              </a:spcBef>
              <a:spcAft>
                <a:spcPct val="0"/>
              </a:spcAft>
              <a:buFont typeface="Wingdings" panose="05000000000000000000" pitchFamily="2" charset="2"/>
              <a:buChar char="§"/>
            </a:pPr>
            <a:r>
              <a:rPr lang="vi-US" sz="2400" b="0" i="0" u="none" strike="noStrike" cap="none" baseline="0">
                <a:solidFill>
                  <a:srgbClr val="000000"/>
                </a:solidFill>
                <a:effectLst/>
                <a:uFill>
                  <a:solidFill>
                    <a:prstClr val="black">
                      <a:alpha val="0"/>
                    </a:prstClr>
                  </a:solidFill>
                </a:uFill>
                <a:latin typeface="Calibri"/>
                <a:ea typeface="Calibri"/>
                <a:cs typeface="Calibri"/>
              </a:rPr>
              <a:t>Quy Trình Kiểm Phiếu</a:t>
            </a:r>
          </a:p>
          <a:p>
            <a:pPr rtl="0" fontAlgn="base">
              <a:spcBef>
                <a:spcPct val="0"/>
              </a:spcBef>
              <a:spcAft>
                <a:spcPct val="0"/>
              </a:spcAft>
              <a:buFont typeface="Wingdings" panose="05000000000000000000" pitchFamily="2" charset="2"/>
              <a:buChar char="§"/>
            </a:pPr>
            <a:r>
              <a:rPr lang="vi-US" sz="2400" b="0" i="0" u="none" strike="noStrike" cap="none" baseline="0">
                <a:solidFill>
                  <a:srgbClr val="000000"/>
                </a:solidFill>
                <a:effectLst/>
                <a:uFill>
                  <a:solidFill>
                    <a:prstClr val="black">
                      <a:alpha val="0"/>
                    </a:prstClr>
                  </a:solidFill>
                </a:uFill>
                <a:latin typeface="Calibri"/>
                <a:ea typeface="Calibri"/>
                <a:cs typeface="Calibri"/>
              </a:rPr>
              <a:t>Những Điều Cần Lưu Ý Trong Ngày Bầu Cử</a:t>
            </a:r>
          </a:p>
          <a:p>
            <a:pPr rtl="0" fontAlgn="base">
              <a:spcBef>
                <a:spcPct val="0"/>
              </a:spcBef>
              <a:spcAft>
                <a:spcPct val="0"/>
              </a:spcAft>
              <a:buFont typeface="Wingdings" panose="05000000000000000000" pitchFamily="2" charset="2"/>
              <a:buChar char="§"/>
            </a:pPr>
            <a:r>
              <a:rPr lang="vi-US" sz="2400" b="0" i="0" u="none" strike="noStrike" cap="none" baseline="0">
                <a:solidFill>
                  <a:srgbClr val="000000"/>
                </a:solidFill>
                <a:effectLst/>
                <a:uFill>
                  <a:solidFill>
                    <a:prstClr val="black">
                      <a:alpha val="0"/>
                    </a:prstClr>
                  </a:solidFill>
                </a:uFill>
                <a:latin typeface="Calibri"/>
                <a:ea typeface="Calibri"/>
                <a:cs typeface="Calibri"/>
              </a:rPr>
              <a:t>Các Nguồn Thông Tin Về RCV Hiện Có </a:t>
            </a:r>
          </a:p>
          <a:p>
            <a:pPr rtl="0" fontAlgn="base">
              <a:spcBef>
                <a:spcPct val="0"/>
              </a:spcBef>
              <a:spcAft>
                <a:spcPct val="0"/>
              </a:spcAft>
              <a:buFont typeface="Wingdings" panose="05000000000000000000" pitchFamily="2" charset="2"/>
              <a:buChar char="§"/>
            </a:pPr>
            <a:r>
              <a:rPr lang="vi-US" sz="2400" b="0" i="0" u="none" strike="noStrike" cap="none" baseline="0">
                <a:solidFill>
                  <a:srgbClr val="000000"/>
                </a:solidFill>
                <a:effectLst/>
                <a:uFill>
                  <a:solidFill>
                    <a:prstClr val="black">
                      <a:alpha val="0"/>
                    </a:prstClr>
                  </a:solidFill>
                </a:uFill>
                <a:latin typeface="Calibri"/>
                <a:ea typeface="Calibri"/>
                <a:cs typeface="Calibri"/>
              </a:rPr>
              <a:t>Các Mốc Thời Gian Quan Trọng Của Cuộc Bầu Cử Sơ Bộ và Bầu Cử Đặc Biệt</a:t>
            </a:r>
          </a:p>
          <a:p>
            <a:pPr rtl="0" fontAlgn="base">
              <a:spcBef>
                <a:spcPct val="0"/>
              </a:spcBef>
              <a:spcAft>
                <a:spcPct val="0"/>
              </a:spcAft>
              <a:buFont typeface="Wingdings" panose="05000000000000000000" pitchFamily="2" charset="2"/>
              <a:buChar char="§"/>
            </a:pPr>
            <a:r>
              <a:rPr lang="vi-US" sz="2400" b="0" i="0" u="none" strike="noStrike" cap="none" baseline="0">
                <a:solidFill>
                  <a:srgbClr val="000000"/>
                </a:solidFill>
                <a:effectLst/>
                <a:uFill>
                  <a:solidFill>
                    <a:prstClr val="black">
                      <a:alpha val="0"/>
                    </a:prstClr>
                  </a:solidFill>
                </a:uFill>
                <a:latin typeface="Calibri"/>
                <a:ea typeface="Calibri"/>
                <a:cs typeface="Calibri"/>
              </a:rPr>
              <a:t>Hỏi và Đáp</a:t>
            </a:r>
          </a:p>
          <a:p>
            <a:pPr marL="0" indent="0">
              <a:buNone/>
            </a:pPr>
            <a:endParaRPr lang="en-US" sz="240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9D478F0-527A-45C4-82E8-E8117105FE14}"/>
              </a:ext>
            </a:extLst>
          </p:cNvPr>
          <p:cNvPicPr>
            <a:picLocks noChangeAspect="1"/>
          </p:cNvPicPr>
          <p:nvPr/>
        </p:nvPicPr>
        <p:blipFill>
          <a:blip r:embed="rId3"/>
          <a:stretch>
            <a:fillRect/>
          </a:stretch>
        </p:blipFill>
        <p:spPr>
          <a:xfrm>
            <a:off x="8336049" y="2730231"/>
            <a:ext cx="2767824" cy="2280102"/>
          </a:xfrm>
          <a:prstGeom prst="rect">
            <a:avLst/>
          </a:prstGeom>
        </p:spPr>
      </p:pic>
    </p:spTree>
    <p:extLst>
      <p:ext uri="{BB962C8B-B14F-4D97-AF65-F5344CB8AC3E}">
        <p14:creationId xmlns:p14="http://schemas.microsoft.com/office/powerpoint/2010/main" val="31666816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9B6-BCBA-4004-9291-CE0CBC29189D}"/>
              </a:ext>
            </a:extLst>
          </p:cNvPr>
          <p:cNvSpPr>
            <a:spLocks noGrp="1"/>
          </p:cNvSpPr>
          <p:nvPr>
            <p:ph type="title"/>
          </p:nvPr>
        </p:nvSpPr>
        <p:spPr/>
        <p:txBody>
          <a:bodyPr/>
          <a:lstStyle/>
          <a:p>
            <a:r>
              <a:rPr lang="vi-US" sz="2800" b="0" i="0" u="none" strike="noStrike" cap="all" baseline="0">
                <a:solidFill>
                  <a:srgbClr val="FFFFFF"/>
                </a:solidFill>
                <a:effectLst/>
                <a:uFill>
                  <a:solidFill>
                    <a:prstClr val="black">
                      <a:alpha val="0"/>
                    </a:prstClr>
                  </a:solidFill>
                </a:uFill>
                <a:latin typeface="Gill Sans MT"/>
                <a:ea typeface="Gill Sans MT"/>
                <a:cs typeface="Gill Sans MT"/>
              </a:rPr>
              <a:t>Hướng dẫn khi tham gia hội thảo</a:t>
            </a:r>
          </a:p>
        </p:txBody>
      </p:sp>
      <p:sp>
        <p:nvSpPr>
          <p:cNvPr id="3" name="Content Placeholder 2">
            <a:extLst>
              <a:ext uri="{FF2B5EF4-FFF2-40B4-BE49-F238E27FC236}">
                <a16:creationId xmlns:a16="http://schemas.microsoft.com/office/drawing/2014/main" id="{F70AB596-AF5F-426F-BCFB-85C56DD5A979}"/>
              </a:ext>
            </a:extLst>
          </p:cNvPr>
          <p:cNvSpPr>
            <a:spLocks noGrp="1"/>
          </p:cNvSpPr>
          <p:nvPr>
            <p:ph idx="1"/>
          </p:nvPr>
        </p:nvSpPr>
        <p:spPr/>
        <p:txBody>
          <a:bodyPr/>
          <a:lstStyle/>
          <a:p>
            <a:r>
              <a:rPr lang="vi-US" sz="2000" b="0" i="0" u="none" strike="noStrike" cap="none" baseline="0">
                <a:solidFill>
                  <a:srgbClr val="000000"/>
                </a:solidFill>
                <a:effectLst/>
                <a:uFill>
                  <a:solidFill>
                    <a:prstClr val="black">
                      <a:alpha val="0"/>
                    </a:prstClr>
                  </a:solidFill>
                </a:uFill>
                <a:latin typeface="Calibri"/>
                <a:ea typeface="Calibri"/>
                <a:cs typeface="Calibri"/>
              </a:rPr>
              <a:t>Vào cuối buổi sẽ có phần hỏi đáp nhưng quý vị có thể thoải mái gửi câu hỏi bất kỳ lúc nào bằng cách sử dụng tính năng “Hỏi &amp; Đáp” trên bảng điều khiển cuộc họp.</a:t>
            </a:r>
          </a:p>
          <a:p>
            <a:pPr marL="0" indent="0">
              <a:buNone/>
            </a:pPr>
            <a:endParaRPr lang="en-US" sz="2000">
              <a:solidFill>
                <a:schemeClr val="tx1"/>
              </a:solidFill>
              <a:latin typeface="Calibri" panose="020F0502020204030204" pitchFamily="34" charset="0"/>
              <a:cs typeface="Calibri" panose="020F0502020204030204" pitchFamily="34" charset="0"/>
            </a:endParaRPr>
          </a:p>
          <a:p>
            <a:pPr marL="0" indent="0">
              <a:buNone/>
            </a:pPr>
            <a:endParaRPr lang="en-US" sz="2000">
              <a:solidFill>
                <a:schemeClr val="tx1"/>
              </a:solidFill>
              <a:latin typeface="Calibri" panose="020F0502020204030204" pitchFamily="34" charset="0"/>
              <a:cs typeface="Calibri" panose="020F0502020204030204" pitchFamily="34" charset="0"/>
            </a:endParaRPr>
          </a:p>
          <a:p>
            <a:r>
              <a:rPr lang="vi-US" sz="2000" b="1" i="0" u="none" strike="noStrike" cap="none" baseline="0">
                <a:solidFill>
                  <a:srgbClr val="000000"/>
                </a:solidFill>
                <a:effectLst/>
                <a:uFill>
                  <a:solidFill>
                    <a:prstClr val="black">
                      <a:alpha val="0"/>
                    </a:prstClr>
                  </a:solidFill>
                </a:uFill>
                <a:latin typeface="Calibri"/>
                <a:ea typeface="Calibri"/>
                <a:cs typeface="Calibri"/>
              </a:rPr>
              <a:t>Để đặt câu hỏi bằng chức năng Hỏi &amp; Đáp:</a:t>
            </a:r>
          </a:p>
          <a:p>
            <a:pPr lvl="1">
              <a:spcBef>
                <a:spcPct val="0"/>
              </a:spcBef>
            </a:pPr>
            <a:r>
              <a:rPr lang="vi-US" sz="2000" b="0" i="0" u="none" strike="noStrike" cap="none" baseline="0">
                <a:solidFill>
                  <a:srgbClr val="000000"/>
                </a:solidFill>
                <a:effectLst/>
                <a:uFill>
                  <a:solidFill>
                    <a:prstClr val="black">
                      <a:alpha val="0"/>
                    </a:prstClr>
                  </a:solidFill>
                </a:uFill>
                <a:latin typeface="Calibri"/>
                <a:ea typeface="Calibri"/>
                <a:cs typeface="Calibri"/>
              </a:rPr>
              <a:t>Nhập câu hỏi của quý vị vào ô Hỏi &amp; Đáp. Nhấn Gửi.</a:t>
            </a:r>
          </a:p>
          <a:p>
            <a:pPr lvl="2">
              <a:spcBef>
                <a:spcPct val="0"/>
              </a:spcBef>
            </a:pPr>
            <a:r>
              <a:rPr lang="vi-US" sz="2000" b="0" i="0" u="none" strike="noStrike" cap="none" baseline="0">
                <a:solidFill>
                  <a:srgbClr val="000000"/>
                </a:solidFill>
                <a:effectLst/>
                <a:uFill>
                  <a:solidFill>
                    <a:prstClr val="black">
                      <a:alpha val="0"/>
                    </a:prstClr>
                  </a:solidFill>
                </a:uFill>
                <a:latin typeface="Calibri"/>
                <a:ea typeface="Calibri"/>
                <a:cs typeface="Calibri"/>
              </a:rPr>
              <a:t>Lưu ý: Đánh dấu vào “Gửi ẩn danh” nếu quý vị không muốn tên mình được đính kèm vào câu hỏi của mình trong phần Hỏi &amp; Đáp.</a:t>
            </a:r>
          </a:p>
        </p:txBody>
      </p:sp>
      <p:pic>
        <p:nvPicPr>
          <p:cNvPr id="4" name="Picture 3">
            <a:extLst>
              <a:ext uri="{FF2B5EF4-FFF2-40B4-BE49-F238E27FC236}">
                <a16:creationId xmlns:a16="http://schemas.microsoft.com/office/drawing/2014/main" id="{8B645A97-C538-459D-A471-5A7058BD1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15" y="3300947"/>
            <a:ext cx="8849960" cy="590632"/>
          </a:xfrm>
          <a:prstGeom prst="rect">
            <a:avLst/>
          </a:prstGeom>
        </p:spPr>
      </p:pic>
      <p:pic>
        <p:nvPicPr>
          <p:cNvPr id="5" name="Picture 3">
            <a:extLst>
              <a:ext uri="{FF2B5EF4-FFF2-40B4-BE49-F238E27FC236}">
                <a16:creationId xmlns:a16="http://schemas.microsoft.com/office/drawing/2014/main" id="{8B645A97-C538-459D-A471-5A7058BD1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90" y="3294609"/>
            <a:ext cx="8849960" cy="590632"/>
          </a:xfrm>
          <a:prstGeom prst="rect">
            <a:avLst/>
          </a:prstGeom>
        </p:spPr>
      </p:pic>
      <p:sp>
        <p:nvSpPr>
          <p:cNvPr id="6" name="文本框 5"/>
          <p:cNvSpPr txBox="1"/>
          <p:nvPr/>
        </p:nvSpPr>
        <p:spPr>
          <a:xfrm>
            <a:off x="1057965" y="3505517"/>
            <a:ext cx="1187555" cy="381000"/>
          </a:xfrm>
          <a:prstGeom prst="rect">
            <a:avLst/>
          </a:prstGeom>
          <a:solidFill>
            <a:srgbClr val="212325"/>
          </a:solidFill>
          <a:ln>
            <a:noFill/>
          </a:ln>
        </p:spPr>
        <p:txBody>
          <a:bodyPr wrap="square" lIns="0" tIns="0" rIns="0" bIns="0" rtlCol="0">
            <a:spAutoFit/>
          </a:bodyPr>
          <a:lstStyle/>
          <a:p>
            <a:pPr eaLnBrk="0" fontAlgn="ctr" hangingPunct="0"/>
            <a:r>
              <a:rPr lang="vi-US" sz="1250" b="0" i="0" u="none" strike="noStrike" cap="none" baseline="0">
                <a:solidFill>
                  <a:srgbClr val="FFFFFF"/>
                </a:solidFill>
                <a:effectLst/>
                <a:uFill>
                  <a:solidFill>
                    <a:prstClr val="black">
                      <a:alpha val="0"/>
                    </a:prstClr>
                  </a:solidFill>
                </a:uFill>
                <a:latin typeface="Arial"/>
                <a:ea typeface="Arial"/>
                <a:cs typeface="Arial"/>
              </a:rPr>
              <a:t>Cài Đặt Âm Thanh</a:t>
            </a:r>
          </a:p>
        </p:txBody>
      </p:sp>
      <p:sp>
        <p:nvSpPr>
          <p:cNvPr id="7" name="文本框 6"/>
          <p:cNvSpPr txBox="1"/>
          <p:nvPr/>
        </p:nvSpPr>
        <p:spPr>
          <a:xfrm>
            <a:off x="4137714" y="3684383"/>
            <a:ext cx="811317" cy="152400"/>
          </a:xfrm>
          <a:prstGeom prst="rect">
            <a:avLst/>
          </a:prstGeom>
          <a:solidFill>
            <a:srgbClr val="212325"/>
          </a:solidFill>
          <a:ln>
            <a:noFill/>
          </a:ln>
        </p:spPr>
        <p:txBody>
          <a:bodyPr wrap="square" lIns="0" tIns="0" rIns="0" bIns="0" rtlCol="0">
            <a:spAutoFit/>
          </a:bodyPr>
          <a:lstStyle/>
          <a:p>
            <a:pPr algn="ctr"/>
            <a:r>
              <a:rPr lang="vi-US" sz="1000" b="0" i="0" u="none" strike="noStrike" cap="none" baseline="0">
                <a:solidFill>
                  <a:srgbClr val="FFFFFF"/>
                </a:solidFill>
                <a:effectLst/>
                <a:uFill>
                  <a:solidFill>
                    <a:prstClr val="black">
                      <a:alpha val="0"/>
                    </a:prstClr>
                  </a:solidFill>
                </a:uFill>
                <a:latin typeface="Arial"/>
                <a:ea typeface="Arial"/>
                <a:cs typeface="Arial"/>
              </a:rPr>
              <a:t>Trò Chuyện</a:t>
            </a:r>
          </a:p>
        </p:txBody>
      </p:sp>
      <p:sp>
        <p:nvSpPr>
          <p:cNvPr id="8" name="文本框 7"/>
          <p:cNvSpPr txBox="1"/>
          <p:nvPr/>
        </p:nvSpPr>
        <p:spPr>
          <a:xfrm>
            <a:off x="4919636" y="3703619"/>
            <a:ext cx="1046215" cy="152400"/>
          </a:xfrm>
          <a:prstGeom prst="rect">
            <a:avLst/>
          </a:prstGeom>
          <a:solidFill>
            <a:srgbClr val="212325"/>
          </a:solidFill>
          <a:ln>
            <a:noFill/>
          </a:ln>
        </p:spPr>
        <p:txBody>
          <a:bodyPr wrap="square" lIns="0" tIns="0" rIns="0" bIns="0" rtlCol="0">
            <a:spAutoFit/>
          </a:bodyPr>
          <a:lstStyle/>
          <a:p>
            <a:pPr algn="ctr"/>
            <a:r>
              <a:rPr lang="vi-US" sz="1000" b="0" i="0" u="none" strike="noStrike" cap="none" baseline="0">
                <a:solidFill>
                  <a:srgbClr val="FFFFFF"/>
                </a:solidFill>
                <a:effectLst/>
                <a:uFill>
                  <a:solidFill>
                    <a:prstClr val="black">
                      <a:alpha val="0"/>
                    </a:prstClr>
                  </a:solidFill>
                </a:uFill>
                <a:latin typeface="Arial"/>
                <a:ea typeface="Arial"/>
                <a:cs typeface="Arial"/>
              </a:rPr>
              <a:t>Giơ Tay</a:t>
            </a:r>
          </a:p>
        </p:txBody>
      </p:sp>
      <p:sp>
        <p:nvSpPr>
          <p:cNvPr id="9" name="文本框 8"/>
          <p:cNvSpPr txBox="1"/>
          <p:nvPr/>
        </p:nvSpPr>
        <p:spPr>
          <a:xfrm>
            <a:off x="8644863" y="3503209"/>
            <a:ext cx="1124949" cy="182880"/>
          </a:xfrm>
          <a:prstGeom prst="rect">
            <a:avLst/>
          </a:prstGeom>
          <a:solidFill>
            <a:srgbClr val="212325"/>
          </a:solidFill>
          <a:ln>
            <a:noFill/>
          </a:ln>
        </p:spPr>
        <p:txBody>
          <a:bodyPr wrap="square" lIns="0" tIns="0" rIns="0" bIns="0" rtlCol="0">
            <a:spAutoFit/>
          </a:bodyPr>
          <a:lstStyle/>
          <a:p>
            <a:r>
              <a:rPr lang="vi-US" sz="1200" b="0" i="0" u="none" strike="noStrike" cap="none" baseline="0">
                <a:solidFill>
                  <a:srgbClr val="FF0000"/>
                </a:solidFill>
                <a:effectLst/>
                <a:uFill>
                  <a:solidFill>
                    <a:prstClr val="black">
                      <a:alpha val="0"/>
                    </a:prstClr>
                  </a:solidFill>
                </a:uFill>
                <a:latin typeface="Arial"/>
                <a:ea typeface="Arial"/>
                <a:cs typeface="Arial"/>
              </a:rPr>
              <a:t>Rời Cuộc họp</a:t>
            </a:r>
          </a:p>
        </p:txBody>
      </p:sp>
      <p:sp>
        <p:nvSpPr>
          <p:cNvPr id="10" name="文本框 9"/>
          <p:cNvSpPr txBox="1"/>
          <p:nvPr/>
        </p:nvSpPr>
        <p:spPr>
          <a:xfrm>
            <a:off x="5840515" y="3703619"/>
            <a:ext cx="1046215" cy="152400"/>
          </a:xfrm>
          <a:prstGeom prst="rect">
            <a:avLst/>
          </a:prstGeom>
          <a:solidFill>
            <a:srgbClr val="212325"/>
          </a:solidFill>
          <a:ln>
            <a:noFill/>
          </a:ln>
        </p:spPr>
        <p:txBody>
          <a:bodyPr wrap="square" lIns="0" tIns="0" rIns="0" bIns="0" rtlCol="0">
            <a:spAutoFit/>
          </a:bodyPr>
          <a:lstStyle/>
          <a:p>
            <a:pPr algn="ctr"/>
            <a:r>
              <a:rPr lang="vi-US" sz="1000" b="0" i="0" u="none" strike="noStrike" cap="none" baseline="0">
                <a:solidFill>
                  <a:srgbClr val="FFFFFF"/>
                </a:solidFill>
                <a:effectLst/>
                <a:uFill>
                  <a:solidFill>
                    <a:prstClr val="black">
                      <a:alpha val="0"/>
                    </a:prstClr>
                  </a:solidFill>
                </a:uFill>
                <a:latin typeface="Arial"/>
                <a:ea typeface="Arial"/>
                <a:cs typeface="Arial"/>
              </a:rPr>
              <a:t>Hỏi &amp; Đáp</a:t>
            </a:r>
            <a:endParaRPr lang="en-US"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4460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7C16-AB94-4632-9227-546581AA8F17}"/>
              </a:ext>
            </a:extLst>
          </p:cNvPr>
          <p:cNvSpPr>
            <a:spLocks noGrp="1"/>
          </p:cNvSpPr>
          <p:nvPr>
            <p:ph type="title"/>
          </p:nvPr>
        </p:nvSpPr>
        <p:spPr/>
        <p:txBody>
          <a:bodyPr/>
          <a:lstStyle/>
          <a:p>
            <a:r>
              <a:rPr lang="vi-US" sz="2800" b="0" i="0" u="none" strike="noStrike" cap="all" baseline="0">
                <a:solidFill>
                  <a:srgbClr val="FFFFFF"/>
                </a:solidFill>
                <a:effectLst/>
                <a:uFill>
                  <a:solidFill>
                    <a:prstClr val="black">
                      <a:alpha val="0"/>
                    </a:prstClr>
                  </a:solidFill>
                </a:uFill>
                <a:latin typeface="Gill Sans MT"/>
                <a:ea typeface="Gill Sans MT"/>
                <a:cs typeface="Gill Sans MT"/>
              </a:rPr>
              <a:t>Hướng Dẫn Khi Tham Gia Hội thảo</a:t>
            </a:r>
          </a:p>
        </p:txBody>
      </p:sp>
      <p:sp>
        <p:nvSpPr>
          <p:cNvPr id="3" name="Content Placeholder 2">
            <a:extLst>
              <a:ext uri="{FF2B5EF4-FFF2-40B4-BE49-F238E27FC236}">
                <a16:creationId xmlns:a16="http://schemas.microsoft.com/office/drawing/2014/main" id="{D2CFB33F-4F49-4547-A812-43852B5878F4}"/>
              </a:ext>
            </a:extLst>
          </p:cNvPr>
          <p:cNvSpPr>
            <a:spLocks noGrp="1"/>
          </p:cNvSpPr>
          <p:nvPr>
            <p:ph idx="1"/>
          </p:nvPr>
        </p:nvSpPr>
        <p:spPr/>
        <p:txBody>
          <a:bodyPr>
            <a:normAutofit fontScale="92500" lnSpcReduction="20000"/>
          </a:bodyPr>
          <a:lstStyle/>
          <a:p>
            <a:pPr marL="0" indent="0">
              <a:buNone/>
            </a:pPr>
            <a:r>
              <a:rPr lang="vi-US" sz="2000" b="1" i="0" u="none" strike="noStrike" cap="none" baseline="0" dirty="0">
                <a:solidFill>
                  <a:srgbClr val="000000"/>
                </a:solidFill>
                <a:effectLst/>
                <a:uFill>
                  <a:solidFill>
                    <a:prstClr val="black">
                      <a:alpha val="0"/>
                    </a:prstClr>
                  </a:solidFill>
                </a:uFill>
                <a:latin typeface="Calibri"/>
                <a:ea typeface="Calibri"/>
                <a:cs typeface="Calibri"/>
              </a:rPr>
              <a:t>Để đặt câu hỏi trong phần Hỏi &amp; Đáp:</a:t>
            </a:r>
          </a:p>
          <a:p>
            <a:pPr lvl="1">
              <a:spcBef>
                <a:spcPct val="0"/>
              </a:spcBef>
            </a:pPr>
            <a:r>
              <a:rPr lang="vi-US" sz="2000" b="0" i="0" u="none" strike="noStrike" cap="none" baseline="0" dirty="0">
                <a:solidFill>
                  <a:srgbClr val="000000"/>
                </a:solidFill>
                <a:effectLst/>
                <a:uFill>
                  <a:solidFill>
                    <a:prstClr val="black">
                      <a:alpha val="0"/>
                    </a:prstClr>
                  </a:solidFill>
                </a:uFill>
                <a:latin typeface="Calibri"/>
                <a:ea typeface="Calibri"/>
                <a:cs typeface="Calibri"/>
              </a:rPr>
              <a:t>Hãy giơ “tay” của quý vị lên và chờ được mời.</a:t>
            </a:r>
          </a:p>
          <a:p>
            <a:pPr lvl="1">
              <a:spcBef>
                <a:spcPct val="0"/>
              </a:spcBef>
            </a:pPr>
            <a:r>
              <a:rPr lang="vi-US" sz="2000" b="0" i="0" u="none" strike="noStrike" cap="none" baseline="0" dirty="0">
                <a:solidFill>
                  <a:srgbClr val="000000"/>
                </a:solidFill>
                <a:effectLst/>
                <a:uFill>
                  <a:solidFill>
                    <a:prstClr val="black">
                      <a:alpha val="0"/>
                    </a:prstClr>
                  </a:solidFill>
                </a:uFill>
                <a:latin typeface="Calibri"/>
                <a:ea typeface="Calibri"/>
                <a:cs typeface="Calibri"/>
              </a:rPr>
              <a:t>Quý vị sẽ được yêu cầu bật tiếng và sau đó quý vị có thể đặt câu hỏi.</a:t>
            </a:r>
          </a:p>
          <a:p>
            <a:pPr lvl="1">
              <a:spcBef>
                <a:spcPct val="0"/>
              </a:spcBef>
            </a:pPr>
            <a:r>
              <a:rPr lang="vi-US" sz="2000" b="0" i="0" u="none" strike="noStrike" cap="none" baseline="0" dirty="0">
                <a:solidFill>
                  <a:srgbClr val="000000"/>
                </a:solidFill>
                <a:effectLst/>
                <a:uFill>
                  <a:solidFill>
                    <a:prstClr val="black">
                      <a:alpha val="0"/>
                    </a:prstClr>
                  </a:solidFill>
                </a:uFill>
                <a:latin typeface="Calibri"/>
                <a:ea typeface="Calibri"/>
                <a:cs typeface="Calibri"/>
              </a:rPr>
              <a:t>Chúng tôi có thể không có đủ thời gian giải đáp tất cả các câu hỏi. Nếu quý vị muốn nhận phản hồi tiếp theo, vui lòng gửi email đến DCBOE theo địa chỉ: </a:t>
            </a:r>
            <a:r>
              <a:rPr lang="vi-US" sz="2000" b="0" i="0" u="none" strike="noStrike" cap="none" baseline="0" dirty="0">
                <a:solidFill>
                  <a:srgbClr val="0B5394"/>
                </a:solidFill>
                <a:effectLst/>
                <a:uFill>
                  <a:solidFill>
                    <a:prstClr val="black">
                      <a:alpha val="0"/>
                    </a:prstClr>
                  </a:solidFill>
                </a:uFill>
                <a:latin typeface="Calibri"/>
                <a:ea typeface="Calibri"/>
                <a:cs typeface="Calibri"/>
                <a:hlinkClick r:id="rId2" history="0"/>
              </a:rPr>
              <a:t>rcv@dcboe.org</a:t>
            </a:r>
            <a:r>
              <a:rPr lang="vi-US" sz="2000" b="0" i="0" u="none" strike="noStrike" cap="none" baseline="0" dirty="0">
                <a:solidFill>
                  <a:srgbClr val="0B5394"/>
                </a:solidFill>
                <a:effectLst/>
                <a:uFill>
                  <a:solidFill>
                    <a:prstClr val="black">
                      <a:alpha val="0"/>
                    </a:prstClr>
                  </a:solidFill>
                </a:uFill>
                <a:latin typeface="Calibri"/>
                <a:ea typeface="Calibri"/>
                <a:cs typeface="Calibri"/>
              </a:rPr>
              <a:t>.</a:t>
            </a:r>
          </a:p>
          <a:p>
            <a:pPr lvl="1">
              <a:spcBef>
                <a:spcPct val="0"/>
              </a:spcBef>
            </a:pPr>
            <a:endPar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01168" lvl="1" indent="0" algn="ctr">
              <a:spcBef>
                <a:spcPct val="0"/>
              </a:spcBef>
              <a:buNone/>
            </a:pPr>
            <a:r>
              <a:rPr lang="vi-US" sz="2000" b="1" i="0" u="none" strike="noStrike" cap="none" baseline="0" dirty="0">
                <a:solidFill>
                  <a:srgbClr val="D12027"/>
                </a:solidFill>
                <a:effectLst/>
                <a:uFill>
                  <a:solidFill>
                    <a:prstClr val="black">
                      <a:alpha val="0"/>
                    </a:prstClr>
                  </a:solidFill>
                </a:uFill>
                <a:latin typeface="Calibri"/>
                <a:ea typeface="Calibri"/>
                <a:cs typeface="Calibri"/>
              </a:rPr>
              <a:t>Lời Nhắc Quan Trọng:</a:t>
            </a:r>
          </a:p>
          <a:p>
            <a:pPr lvl="1">
              <a:spcBef>
                <a:spcPct val="0"/>
              </a:spcBef>
            </a:pPr>
            <a:r>
              <a:rPr lang="vi-US" sz="2000" b="0" i="0" u="none" strike="noStrike" cap="none" baseline="0" dirty="0">
                <a:solidFill>
                  <a:srgbClr val="000000"/>
                </a:solidFill>
                <a:effectLst/>
                <a:uFill>
                  <a:solidFill>
                    <a:prstClr val="black">
                      <a:alpha val="0"/>
                    </a:prstClr>
                  </a:solidFill>
                </a:uFill>
                <a:latin typeface="Calibri"/>
                <a:ea typeface="Calibri"/>
                <a:cs typeface="Calibri"/>
              </a:rPr>
              <a:t>Hội Đồng Bầu Cử DC là một cơ quan độc lập, không đảng phái và không thể đưa ra ý kiến hoặc trả lời các câu hỏi có tính chất đảng phái. </a:t>
            </a:r>
          </a:p>
          <a:p>
            <a:pPr lvl="1">
              <a:spcBef>
                <a:spcPct val="0"/>
              </a:spcBef>
            </a:pPr>
            <a:r>
              <a:rPr lang="vi-US" sz="2000" b="0" i="0" u="none" strike="noStrike" cap="none" baseline="0" dirty="0">
                <a:solidFill>
                  <a:srgbClr val="000000"/>
                </a:solidFill>
                <a:effectLst/>
                <a:uFill>
                  <a:solidFill>
                    <a:prstClr val="black">
                      <a:alpha val="0"/>
                    </a:prstClr>
                  </a:solidFill>
                </a:uFill>
                <a:latin typeface="Calibri"/>
                <a:ea typeface="Calibri"/>
                <a:cs typeface="Calibri"/>
              </a:rPr>
              <a:t>Vui lòng trao đổi một cách tôn trọng. </a:t>
            </a:r>
          </a:p>
          <a:p>
            <a:pPr lvl="1">
              <a:spcBef>
                <a:spcPct val="0"/>
              </a:spcBef>
            </a:pPr>
            <a:r>
              <a:rPr lang="vi-US" sz="2000" b="0" i="0" u="none" strike="noStrike" cap="none" baseline="0" dirty="0">
                <a:solidFill>
                  <a:srgbClr val="000000"/>
                </a:solidFill>
                <a:effectLst/>
                <a:uFill>
                  <a:solidFill>
                    <a:prstClr val="black">
                      <a:alpha val="0"/>
                    </a:prstClr>
                  </a:solidFill>
                </a:uFill>
                <a:latin typeface="Calibri"/>
                <a:ea typeface="Calibri"/>
                <a:cs typeface="Calibri"/>
              </a:rPr>
              <a:t>Kính đề nghị quý vị chờ cho đến khi được mời phát biểu. Chúng tôi sẽ giải đáp nhiều câu hỏi nhất có thể.</a:t>
            </a:r>
          </a:p>
          <a:p>
            <a:pPr lvl="1">
              <a:spcBef>
                <a:spcPct val="0"/>
              </a:spcBef>
            </a:pPr>
            <a:endParaRPr lang="en-US" sz="1800" dirty="0">
              <a:solidFill>
                <a:schemeClr val="tx1"/>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8663141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33CD-FFD6-5CA8-764D-F9741C3BB135}"/>
              </a:ext>
            </a:extLst>
          </p:cNvPr>
          <p:cNvSpPr>
            <a:spLocks noGrp="1"/>
          </p:cNvSpPr>
          <p:nvPr>
            <p:ph type="title"/>
          </p:nvPr>
        </p:nvSpPr>
        <p:spPr/>
        <p:txBody>
          <a:bodyPr/>
          <a:lstStyle/>
          <a:p>
            <a:r>
              <a:rPr lang="vi-US" sz="2800" b="1" i="0" u="none" strike="noStrike" cap="all" baseline="0">
                <a:solidFill>
                  <a:srgbClr val="FFFFFF"/>
                </a:solidFill>
                <a:effectLst/>
                <a:uFill>
                  <a:solidFill>
                    <a:prstClr val="black">
                      <a:alpha val="0"/>
                    </a:prstClr>
                  </a:solidFill>
                </a:uFill>
                <a:latin typeface="Calibri"/>
                <a:ea typeface="Calibri"/>
                <a:cs typeface="Calibri"/>
              </a:rPr>
              <a:t>Bỏ phiếu theo thứ tự ưu tiên (rcv) tại đặc khu columbia</a:t>
            </a:r>
            <a:endParaRPr lang="en-US" b="1">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35D2799-B81F-CDC2-4FF8-BC2A82AD5B41}"/>
              </a:ext>
            </a:extLst>
          </p:cNvPr>
          <p:cNvSpPr>
            <a:spLocks noGrp="1"/>
          </p:cNvSpPr>
          <p:nvPr>
            <p:ph idx="1"/>
          </p:nvPr>
        </p:nvSpPr>
        <p:spPr>
          <a:xfrm>
            <a:off x="581192" y="2794113"/>
            <a:ext cx="6662987" cy="3678612"/>
          </a:xfrm>
        </p:spPr>
        <p:txBody>
          <a:bodyPr>
            <a:noAutofit/>
          </a:bodyPr>
          <a:lstStyle/>
          <a:p>
            <a:pPr>
              <a:buFont typeface="Wingdings" panose="05000000000000000000" pitchFamily="2" charset="2"/>
              <a:buChar char="§"/>
            </a:pPr>
            <a:r>
              <a:rPr lang="vi-US" sz="2400" b="0" i="0" u="none" strike="noStrike" cap="none" baseline="0" dirty="0">
                <a:solidFill>
                  <a:srgbClr val="17406D"/>
                </a:solidFill>
                <a:effectLst/>
                <a:uFill>
                  <a:solidFill>
                    <a:prstClr val="black">
                      <a:alpha val="0"/>
                    </a:prstClr>
                  </a:solidFill>
                </a:uFill>
                <a:latin typeface="Calibri"/>
                <a:ea typeface="Calibri"/>
                <a:cs typeface="Calibri"/>
              </a:rPr>
              <a:t>Trong Cuộc Tổng Tuyển Cử tháng 11 năm 2024, cử tri đã áp đảo thông qua Sáng Kiến Số 83 (I83), một sáng kiến cử tri thiết lập RCV là hình thức bỏ phiếu tại DC</a:t>
            </a:r>
          </a:p>
          <a:p>
            <a:pPr>
              <a:buFont typeface="Wingdings" panose="05000000000000000000" pitchFamily="2" charset="2"/>
              <a:buChar char="§"/>
            </a:pPr>
            <a:r>
              <a:rPr lang="vi-US" sz="2400" b="0" i="0" u="none" strike="noStrike" cap="none" baseline="0" dirty="0">
                <a:solidFill>
                  <a:srgbClr val="17406D"/>
                </a:solidFill>
                <a:effectLst/>
                <a:uFill>
                  <a:solidFill>
                    <a:prstClr val="black">
                      <a:alpha val="0"/>
                    </a:prstClr>
                  </a:solidFill>
                </a:uFill>
                <a:latin typeface="Calibri"/>
                <a:ea typeface="Calibri"/>
                <a:cs typeface="Calibri"/>
              </a:rPr>
              <a:t>Hội đồng DC đã cấp ngân sách cho RCV trong ngân sách năm tài chính 2026</a:t>
            </a:r>
          </a:p>
          <a:p>
            <a:pPr>
              <a:buFont typeface="Wingdings" panose="05000000000000000000" pitchFamily="2" charset="2"/>
              <a:buChar char="§"/>
            </a:pPr>
            <a:r>
              <a:rPr lang="vi-US" sz="2400" b="0" i="0" u="none" strike="noStrike" cap="none" baseline="0" dirty="0">
                <a:solidFill>
                  <a:srgbClr val="17406D"/>
                </a:solidFill>
                <a:effectLst/>
                <a:uFill>
                  <a:solidFill>
                    <a:prstClr val="black">
                      <a:alpha val="0"/>
                    </a:prstClr>
                  </a:solidFill>
                </a:uFill>
                <a:latin typeface="Calibri"/>
                <a:ea typeface="Calibri"/>
                <a:cs typeface="Calibri"/>
              </a:rPr>
              <a:t>Hội Đồng Bầu Cử DC (DCBOE) sẽ triển khai RCV trong tất cả các cuộc bầu cử do cơ quan này tổ chức, bắt đầu từ Cuộc Bầu Cử Sơ Bộ và Bầu Cử Đặc Biệt ngày 16 tháng 6 năm 2026</a:t>
            </a:r>
          </a:p>
        </p:txBody>
      </p:sp>
      <p:sp>
        <p:nvSpPr>
          <p:cNvPr id="4" name="TextBox 3">
            <a:extLst>
              <a:ext uri="{FF2B5EF4-FFF2-40B4-BE49-F238E27FC236}">
                <a16:creationId xmlns:a16="http://schemas.microsoft.com/office/drawing/2014/main" id="{E288B5F8-239A-F568-763C-07F961A59578}"/>
              </a:ext>
            </a:extLst>
          </p:cNvPr>
          <p:cNvSpPr txBox="1"/>
          <p:nvPr/>
        </p:nvSpPr>
        <p:spPr>
          <a:xfrm>
            <a:off x="2034241" y="1931869"/>
            <a:ext cx="8123518" cy="646331"/>
          </a:xfrm>
          <a:prstGeom prst="rect">
            <a:avLst/>
          </a:prstGeom>
          <a:noFill/>
        </p:spPr>
        <p:txBody>
          <a:bodyPr wrap="square" rtlCol="0">
            <a:spAutoFit/>
          </a:bodyPr>
          <a:lstStyle/>
          <a:p>
            <a:pPr algn="ctr"/>
            <a:r>
              <a:rPr lang="vi-US" sz="3600" b="1" i="0" u="none" strike="noStrike" cap="none" baseline="0" dirty="0">
                <a:solidFill>
                  <a:srgbClr val="009DD9"/>
                </a:solidFill>
                <a:effectLst/>
                <a:uFill>
                  <a:solidFill>
                    <a:prstClr val="black">
                      <a:alpha val="0"/>
                    </a:prstClr>
                  </a:solidFill>
                </a:uFill>
                <a:latin typeface="Calibri"/>
                <a:ea typeface="Calibri"/>
                <a:cs typeface="Calibri"/>
              </a:rPr>
              <a:t>RCV Đã Chính Thức Được Áp Dụng!</a:t>
            </a:r>
          </a:p>
        </p:txBody>
      </p:sp>
      <p:pic>
        <p:nvPicPr>
          <p:cNvPr id="4098" name="Picture 2">
            <a:extLst>
              <a:ext uri="{FF2B5EF4-FFF2-40B4-BE49-F238E27FC236}">
                <a16:creationId xmlns:a16="http://schemas.microsoft.com/office/drawing/2014/main" id="{1B173095-4AA2-85EE-7D54-C1FC05EE08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35446" y="4004760"/>
            <a:ext cx="2764234" cy="2274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D478F0-527A-45C4-82E8-E8117105FE14}"/>
              </a:ext>
            </a:extLst>
          </p:cNvPr>
          <p:cNvPicPr>
            <a:picLocks noChangeAspect="1"/>
          </p:cNvPicPr>
          <p:nvPr/>
        </p:nvPicPr>
        <p:blipFill>
          <a:blip r:embed="rId4"/>
          <a:stretch>
            <a:fillRect/>
          </a:stretch>
        </p:blipFill>
        <p:spPr>
          <a:xfrm>
            <a:off x="8531856" y="4004760"/>
            <a:ext cx="2767824" cy="2280102"/>
          </a:xfrm>
          <a:prstGeom prst="rect">
            <a:avLst/>
          </a:prstGeom>
        </p:spPr>
      </p:pic>
    </p:spTree>
    <p:extLst>
      <p:ext uri="{BB962C8B-B14F-4D97-AF65-F5344CB8AC3E}">
        <p14:creationId xmlns:p14="http://schemas.microsoft.com/office/powerpoint/2010/main" val="37317521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33CD-FFD6-5CA8-764D-F9741C3BB135}"/>
              </a:ext>
            </a:extLst>
          </p:cNvPr>
          <p:cNvSpPr>
            <a:spLocks noGrp="1"/>
          </p:cNvSpPr>
          <p:nvPr>
            <p:ph type="title"/>
          </p:nvPr>
        </p:nvSpPr>
        <p:spPr/>
        <p:txBody>
          <a:bodyPr/>
          <a:lstStyle/>
          <a:p>
            <a:r>
              <a:rPr lang="vi-US" sz="2800" b="1" i="0" u="none" strike="noStrike" cap="all" baseline="0">
                <a:solidFill>
                  <a:srgbClr val="FFFFFF"/>
                </a:solidFill>
                <a:effectLst/>
                <a:uFill>
                  <a:solidFill>
                    <a:prstClr val="black">
                      <a:alpha val="0"/>
                    </a:prstClr>
                  </a:solidFill>
                </a:uFill>
                <a:latin typeface="Calibri"/>
                <a:ea typeface="Calibri"/>
                <a:cs typeface="Calibri"/>
              </a:rPr>
              <a:t>Bỏ phiếu theo thứ tự ưu tiên (rcv) tại đặc khu columbia</a:t>
            </a:r>
            <a:endParaRPr lang="en-US" b="1">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35D2799-B81F-CDC2-4FF8-BC2A82AD5B41}"/>
              </a:ext>
            </a:extLst>
          </p:cNvPr>
          <p:cNvSpPr>
            <a:spLocks noGrp="1"/>
          </p:cNvSpPr>
          <p:nvPr>
            <p:ph idx="1"/>
          </p:nvPr>
        </p:nvSpPr>
        <p:spPr>
          <a:xfrm>
            <a:off x="695492" y="2415401"/>
            <a:ext cx="11150144" cy="4179359"/>
          </a:xfrm>
        </p:spPr>
        <p:txBody>
          <a:bodyPr numCol="2">
            <a:noAutofit/>
          </a:bodyPr>
          <a:lstStyle/>
          <a:p>
            <a:r>
              <a:rPr lang="vi-US" sz="2200" b="0" i="0" u="none" strike="noStrike" cap="none" baseline="0" dirty="0">
                <a:solidFill>
                  <a:srgbClr val="17406D"/>
                </a:solidFill>
                <a:effectLst/>
                <a:uFill>
                  <a:solidFill>
                    <a:prstClr val="black">
                      <a:alpha val="0"/>
                    </a:prstClr>
                  </a:solidFill>
                </a:uFill>
                <a:latin typeface="Calibri"/>
                <a:ea typeface="Calibri"/>
                <a:cs typeface="Calibri"/>
              </a:rPr>
              <a:t>Tổng Thống và Phó Tổng Thống Hoa Kỳ;</a:t>
            </a:r>
          </a:p>
          <a:p>
            <a:r>
              <a:rPr lang="vi-US" sz="2200" b="0" i="0" u="none" strike="noStrike" cap="none" baseline="0" dirty="0">
                <a:solidFill>
                  <a:srgbClr val="17406D"/>
                </a:solidFill>
                <a:effectLst/>
                <a:uFill>
                  <a:solidFill>
                    <a:prstClr val="black">
                      <a:alpha val="0"/>
                    </a:prstClr>
                  </a:solidFill>
                </a:uFill>
                <a:latin typeface="Calibri"/>
                <a:ea typeface="Calibri"/>
                <a:cs typeface="Calibri"/>
              </a:rPr>
              <a:t>Thị Trưởng Đặc Khu Columbia;</a:t>
            </a:r>
          </a:p>
          <a:p>
            <a:r>
              <a:rPr lang="vi-US" sz="2200" b="0" i="0" u="none" strike="noStrike" cap="none" baseline="0" dirty="0">
                <a:solidFill>
                  <a:srgbClr val="17406D"/>
                </a:solidFill>
                <a:effectLst/>
                <a:uFill>
                  <a:solidFill>
                    <a:prstClr val="black">
                      <a:alpha val="0"/>
                    </a:prstClr>
                  </a:solidFill>
                </a:uFill>
                <a:latin typeface="Calibri"/>
                <a:ea typeface="Calibri"/>
                <a:cs typeface="Calibri"/>
              </a:rPr>
              <a:t>Tổng Chưởng Lý;</a:t>
            </a:r>
          </a:p>
          <a:p>
            <a:r>
              <a:rPr lang="vi-US" sz="2200" b="0" i="0" u="none" strike="noStrike" cap="none" baseline="0" dirty="0">
                <a:solidFill>
                  <a:srgbClr val="17406D"/>
                </a:solidFill>
                <a:effectLst/>
                <a:uFill>
                  <a:solidFill>
                    <a:prstClr val="black">
                      <a:alpha val="0"/>
                    </a:prstClr>
                  </a:solidFill>
                </a:uFill>
                <a:latin typeface="Calibri"/>
                <a:ea typeface="Calibri"/>
                <a:cs typeface="Calibri"/>
              </a:rPr>
              <a:t>Chủ Tịch Hội Đồng Đặc Khu Columbia;</a:t>
            </a:r>
          </a:p>
          <a:p>
            <a:r>
              <a:rPr lang="vi-US" sz="2200" b="0" i="0" u="none" strike="noStrike" cap="none" baseline="0" dirty="0">
                <a:solidFill>
                  <a:srgbClr val="17406D"/>
                </a:solidFill>
                <a:effectLst/>
                <a:uFill>
                  <a:solidFill>
                    <a:prstClr val="black">
                      <a:alpha val="0"/>
                    </a:prstClr>
                  </a:solidFill>
                </a:uFill>
                <a:latin typeface="Calibri"/>
                <a:ea typeface="Calibri"/>
                <a:cs typeface="Calibri"/>
              </a:rPr>
              <a:t>Đại Biểu Tại Hạ Viện Hoa Kỳ;</a:t>
            </a:r>
          </a:p>
          <a:p>
            <a:r>
              <a:rPr lang="vi-US" sz="2200" b="0" i="0" u="none" strike="noStrike" cap="none" baseline="0" dirty="0">
                <a:solidFill>
                  <a:srgbClr val="17406D"/>
                </a:solidFill>
                <a:effectLst/>
                <a:uFill>
                  <a:solidFill>
                    <a:prstClr val="black">
                      <a:alpha val="0"/>
                    </a:prstClr>
                  </a:solidFill>
                </a:uFill>
                <a:latin typeface="Calibri"/>
                <a:ea typeface="Calibri"/>
                <a:cs typeface="Calibri"/>
              </a:rPr>
              <a:t>Các Thành Viên Của Hội Đồng Đặc Khu Columbia;</a:t>
            </a:r>
          </a:p>
          <a:p>
            <a:r>
              <a:rPr lang="vi-US" sz="2200" b="0" i="0" u="none" strike="noStrike" cap="none" baseline="0" dirty="0">
                <a:solidFill>
                  <a:srgbClr val="17406D"/>
                </a:solidFill>
                <a:effectLst/>
                <a:uFill>
                  <a:solidFill>
                    <a:prstClr val="black">
                      <a:alpha val="0"/>
                    </a:prstClr>
                  </a:solidFill>
                </a:uFill>
                <a:latin typeface="Calibri"/>
                <a:ea typeface="Calibri"/>
                <a:cs typeface="Calibri"/>
              </a:rPr>
              <a:t>Các Thành Viên Của Hội Đồng Giáo Dục Tiểu Bang;</a:t>
            </a:r>
          </a:p>
          <a:p>
            <a:r>
              <a:rPr lang="vi-US" sz="2200" b="0" i="0" u="none" strike="noStrike" cap="none" baseline="0" dirty="0">
                <a:solidFill>
                  <a:srgbClr val="17406D"/>
                </a:solidFill>
                <a:effectLst/>
                <a:uFill>
                  <a:solidFill>
                    <a:prstClr val="black">
                      <a:alpha val="0"/>
                    </a:prstClr>
                  </a:solidFill>
                </a:uFill>
                <a:latin typeface="Calibri"/>
                <a:ea typeface="Calibri"/>
                <a:cs typeface="Calibri"/>
              </a:rPr>
              <a:t>Thượng Nghị Sĩ Hoa Kỳ;</a:t>
            </a:r>
          </a:p>
          <a:p>
            <a:r>
              <a:rPr lang="vi-US" sz="2200" b="0" i="0" u="none" strike="noStrike" cap="none" baseline="0" dirty="0">
                <a:solidFill>
                  <a:srgbClr val="17406D"/>
                </a:solidFill>
                <a:effectLst/>
                <a:uFill>
                  <a:solidFill>
                    <a:prstClr val="black">
                      <a:alpha val="0"/>
                    </a:prstClr>
                  </a:solidFill>
                </a:uFill>
                <a:latin typeface="Calibri"/>
                <a:ea typeface="Calibri"/>
                <a:cs typeface="Calibri"/>
              </a:rPr>
              <a:t>Dân Biểu Hoa Kỳ; và</a:t>
            </a:r>
          </a:p>
          <a:p>
            <a:r>
              <a:rPr lang="vi-US" sz="2200" b="0" i="0" u="none" strike="noStrike" cap="none" baseline="0" dirty="0">
                <a:solidFill>
                  <a:srgbClr val="17406D"/>
                </a:solidFill>
                <a:effectLst/>
                <a:uFill>
                  <a:solidFill>
                    <a:prstClr val="black">
                      <a:alpha val="0"/>
                    </a:prstClr>
                  </a:solidFill>
                </a:uFill>
                <a:latin typeface="Calibri"/>
                <a:ea typeface="Calibri"/>
                <a:cs typeface="Calibri"/>
              </a:rPr>
              <a:t>Ủy Viên Khu Phố Tư Vấn.</a:t>
            </a:r>
          </a:p>
        </p:txBody>
      </p:sp>
      <p:sp>
        <p:nvSpPr>
          <p:cNvPr id="4" name="TextBox 3">
            <a:extLst>
              <a:ext uri="{FF2B5EF4-FFF2-40B4-BE49-F238E27FC236}">
                <a16:creationId xmlns:a16="http://schemas.microsoft.com/office/drawing/2014/main" id="{E288B5F8-239A-F568-763C-07F961A59578}"/>
              </a:ext>
            </a:extLst>
          </p:cNvPr>
          <p:cNvSpPr txBox="1"/>
          <p:nvPr/>
        </p:nvSpPr>
        <p:spPr>
          <a:xfrm>
            <a:off x="695492" y="2015291"/>
            <a:ext cx="7550268" cy="400110"/>
          </a:xfrm>
          <a:prstGeom prst="rect">
            <a:avLst/>
          </a:prstGeom>
          <a:noFill/>
        </p:spPr>
        <p:txBody>
          <a:bodyPr wrap="square" rtlCol="0">
            <a:spAutoFit/>
          </a:bodyPr>
          <a:lstStyle/>
          <a:p>
            <a:r>
              <a:rPr lang="vi-US" sz="2000" b="1" i="0" u="none" strike="noStrike" cap="none" baseline="0" dirty="0">
                <a:solidFill>
                  <a:srgbClr val="009DD9"/>
                </a:solidFill>
                <a:effectLst/>
                <a:uFill>
                  <a:solidFill>
                    <a:prstClr val="black">
                      <a:alpha val="0"/>
                    </a:prstClr>
                  </a:solidFill>
                </a:uFill>
                <a:latin typeface="Calibri"/>
                <a:ea typeface="Calibri"/>
                <a:cs typeface="Calibri"/>
              </a:rPr>
              <a:t>CUỘC BẦU CỬ SƠ BỘ, TỔNG TUYỂN CỬ VÀ BẦU CỬ ĐẶC BIỆT</a:t>
            </a:r>
          </a:p>
        </p:txBody>
      </p:sp>
      <p:pic>
        <p:nvPicPr>
          <p:cNvPr id="5" name="Picture 4">
            <a:extLst>
              <a:ext uri="{FF2B5EF4-FFF2-40B4-BE49-F238E27FC236}">
                <a16:creationId xmlns:a16="http://schemas.microsoft.com/office/drawing/2014/main" id="{7550818E-AE16-4AB1-8DA0-5A7648A7DCF1}"/>
              </a:ext>
            </a:extLst>
          </p:cNvPr>
          <p:cNvPicPr>
            <a:picLocks noChangeAspect="1"/>
          </p:cNvPicPr>
          <p:nvPr/>
        </p:nvPicPr>
        <p:blipFill>
          <a:blip r:embed="rId3"/>
          <a:stretch>
            <a:fillRect/>
          </a:stretch>
        </p:blipFill>
        <p:spPr>
          <a:xfrm>
            <a:off x="7376155" y="4122966"/>
            <a:ext cx="2767824" cy="2280102"/>
          </a:xfrm>
          <a:prstGeom prst="rect">
            <a:avLst/>
          </a:prstGeom>
        </p:spPr>
      </p:pic>
    </p:spTree>
    <p:extLst>
      <p:ext uri="{BB962C8B-B14F-4D97-AF65-F5344CB8AC3E}">
        <p14:creationId xmlns:p14="http://schemas.microsoft.com/office/powerpoint/2010/main" val="5375092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3C440B-655D-8D91-D49D-B89BF990344E}"/>
              </a:ext>
            </a:extLst>
          </p:cNvPr>
          <p:cNvSpPr>
            <a:spLocks noGrp="1"/>
          </p:cNvSpPr>
          <p:nvPr>
            <p:ph type="title"/>
          </p:nvPr>
        </p:nvSpPr>
        <p:spPr/>
        <p:txBody>
          <a:bodyPr/>
          <a:lstStyle/>
          <a:p>
            <a:r>
              <a:rPr lang="vi-US" sz="2800" b="1" i="0" u="none" strike="noStrike" cap="all" baseline="0">
                <a:solidFill>
                  <a:srgbClr val="FFFFFF"/>
                </a:solidFill>
                <a:effectLst/>
                <a:uFill>
                  <a:solidFill>
                    <a:prstClr val="black">
                      <a:alpha val="0"/>
                    </a:prstClr>
                  </a:solidFill>
                </a:uFill>
                <a:latin typeface="Calibri"/>
                <a:ea typeface="Calibri"/>
                <a:cs typeface="Calibri"/>
              </a:rPr>
              <a:t>RCV là gì VÀ HOẠT ĐỘNG NHƯ THẾ NÀO?</a:t>
            </a:r>
          </a:p>
        </p:txBody>
      </p:sp>
      <p:sp>
        <p:nvSpPr>
          <p:cNvPr id="11" name="Content Placeholder 10">
            <a:extLst>
              <a:ext uri="{FF2B5EF4-FFF2-40B4-BE49-F238E27FC236}">
                <a16:creationId xmlns:a16="http://schemas.microsoft.com/office/drawing/2014/main" id="{38204A77-8871-7CA4-85C2-38F5E5E04BD8}"/>
              </a:ext>
            </a:extLst>
          </p:cNvPr>
          <p:cNvSpPr>
            <a:spLocks noGrp="1"/>
          </p:cNvSpPr>
          <p:nvPr>
            <p:ph sz="half" idx="1"/>
          </p:nvPr>
        </p:nvSpPr>
        <p:spPr>
          <a:xfrm>
            <a:off x="581192" y="1914043"/>
            <a:ext cx="7546808" cy="4580886"/>
          </a:xfrm>
        </p:spPr>
        <p:txBody>
          <a:bodyPr>
            <a:noAutofit/>
          </a:bodyPr>
          <a:lstStyle/>
          <a:p>
            <a:r>
              <a:rPr lang="vi-US" sz="2200" b="0" i="0" u="none" strike="noStrike" cap="none" baseline="0" dirty="0">
                <a:solidFill>
                  <a:srgbClr val="17406D"/>
                </a:solidFill>
                <a:effectLst/>
                <a:uFill>
                  <a:solidFill>
                    <a:prstClr val="black">
                      <a:alpha val="0"/>
                    </a:prstClr>
                  </a:solidFill>
                </a:uFill>
                <a:latin typeface="Calibri"/>
                <a:ea typeface="Calibri"/>
                <a:cs typeface="Calibri"/>
              </a:rPr>
              <a:t>Xin lưu ý rằng có nhiều mô hình RCV khác nhau. Mô hình RCV được triển khai tại DC được xác định theo nội dung của Sáng Kiến I83, không phải do DCBOE quyết định.</a:t>
            </a:r>
          </a:p>
          <a:p>
            <a:r>
              <a:rPr lang="vi-US" sz="2200" b="0" i="0" u="none" strike="noStrike" cap="none" baseline="0" dirty="0">
                <a:solidFill>
                  <a:srgbClr val="17406D"/>
                </a:solidFill>
                <a:effectLst/>
                <a:uFill>
                  <a:solidFill>
                    <a:prstClr val="black">
                      <a:alpha val="0"/>
                    </a:prstClr>
                  </a:solidFill>
                </a:uFill>
                <a:latin typeface="Calibri"/>
                <a:ea typeface="Calibri"/>
                <a:cs typeface="Calibri"/>
              </a:rPr>
              <a:t>DCBOE có trách nhiệm xây dựng các quy định phù hợp với luật này. </a:t>
            </a:r>
          </a:p>
          <a:p>
            <a:r>
              <a:rPr lang="vi-US" sz="2200" b="0" i="0" u="none" strike="noStrike" cap="none" baseline="0" dirty="0">
                <a:solidFill>
                  <a:srgbClr val="17406D"/>
                </a:solidFill>
                <a:effectLst/>
                <a:uFill>
                  <a:solidFill>
                    <a:prstClr val="black">
                      <a:alpha val="0"/>
                    </a:prstClr>
                  </a:solidFill>
                </a:uFill>
                <a:latin typeface="Calibri"/>
                <a:ea typeface="Calibri"/>
                <a:cs typeface="Calibri"/>
              </a:rPr>
              <a:t>RCV sẽ được áp dụng cho từng cuộc bầu cử có ít nhất ba ứng viên đủ điều kiện xuất hiện trên lá phiếu.</a:t>
            </a:r>
          </a:p>
          <a:p>
            <a:r>
              <a:rPr lang="vi-US" sz="2200" b="0" i="0" u="none" strike="noStrike" cap="none" baseline="0" dirty="0">
                <a:solidFill>
                  <a:srgbClr val="17406D"/>
                </a:solidFill>
                <a:effectLst/>
                <a:uFill>
                  <a:solidFill>
                    <a:prstClr val="black">
                      <a:alpha val="0"/>
                    </a:prstClr>
                  </a:solidFill>
                </a:uFill>
                <a:latin typeface="Calibri"/>
                <a:ea typeface="Calibri"/>
                <a:cs typeface="Calibri"/>
              </a:rPr>
              <a:t>Trong các cuộc bầu cử áp dụng RCV, cử tri có thể xếp hạng các ứng viên theo thứ tự ưu tiên thay vì chỉ chọn một ứng viên.</a:t>
            </a:r>
          </a:p>
          <a:p>
            <a:r>
              <a:rPr lang="vi-US" sz="2200" b="0" i="0" u="none" strike="noStrike" cap="none" baseline="0" dirty="0">
                <a:solidFill>
                  <a:srgbClr val="17406D"/>
                </a:solidFill>
                <a:effectLst/>
                <a:uFill>
                  <a:solidFill>
                    <a:prstClr val="black">
                      <a:alpha val="0"/>
                    </a:prstClr>
                  </a:solidFill>
                </a:uFill>
                <a:latin typeface="Calibri"/>
                <a:ea typeface="Calibri"/>
                <a:cs typeface="Calibri"/>
              </a:rPr>
              <a:t>Phiếu bầu sẽ được kiểm theo từng vòng cho đến khi một ứng viên nhận được đa số phiếu bầu (ít nhất 50%).</a:t>
            </a:r>
          </a:p>
        </p:txBody>
      </p:sp>
      <p:pic>
        <p:nvPicPr>
          <p:cNvPr id="6" name="Picture 5">
            <a:extLst>
              <a:ext uri="{FF2B5EF4-FFF2-40B4-BE49-F238E27FC236}">
                <a16:creationId xmlns:a16="http://schemas.microsoft.com/office/drawing/2014/main" id="{F9EABCB7-BE2D-4AC6-AF70-306217EED97B}"/>
              </a:ext>
            </a:extLst>
          </p:cNvPr>
          <p:cNvPicPr>
            <a:picLocks noChangeAspect="1"/>
          </p:cNvPicPr>
          <p:nvPr/>
        </p:nvPicPr>
        <p:blipFill>
          <a:blip r:embed="rId3"/>
          <a:stretch>
            <a:fillRect/>
          </a:stretch>
        </p:blipFill>
        <p:spPr>
          <a:xfrm>
            <a:off x="8234193" y="640758"/>
            <a:ext cx="3549679" cy="6042007"/>
          </a:xfrm>
          <a:prstGeom prst="rect">
            <a:avLst/>
          </a:prstGeom>
        </p:spPr>
      </p:pic>
    </p:spTree>
    <p:extLst>
      <p:ext uri="{BB962C8B-B14F-4D97-AF65-F5344CB8AC3E}">
        <p14:creationId xmlns:p14="http://schemas.microsoft.com/office/powerpoint/2010/main" val="4521255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4E79C6-9D3F-5E93-2D25-8C230E9C313F}"/>
              </a:ext>
            </a:extLst>
          </p:cNvPr>
          <p:cNvSpPr txBox="1"/>
          <p:nvPr/>
        </p:nvSpPr>
        <p:spPr>
          <a:xfrm>
            <a:off x="487278" y="2419762"/>
            <a:ext cx="4745122" cy="4928616"/>
          </a:xfrm>
          <a:prstGeom prst="rect">
            <a:avLst/>
          </a:prstGeom>
          <a:noFill/>
        </p:spPr>
        <p:txBody>
          <a:bodyPr wrap="square">
            <a:spAutoFit/>
          </a:bodyPr>
          <a:lstStyle/>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vi-US" sz="2400" b="0" i="0" u="none" strike="noStrike" cap="none" baseline="0">
                <a:solidFill>
                  <a:srgbClr val="3D3D3D"/>
                </a:solidFill>
                <a:effectLst/>
                <a:uFill>
                  <a:solidFill>
                    <a:prstClr val="black">
                      <a:alpha val="0"/>
                    </a:prstClr>
                  </a:solidFill>
                </a:uFill>
                <a:latin typeface="Calibri"/>
                <a:ea typeface="Calibri"/>
                <a:cs typeface="Calibri"/>
              </a:rPr>
              <a:t>Chỉ tô một ô tròn trên mỗi cột</a:t>
            </a:r>
          </a:p>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vi-US" sz="2400" b="0" i="0" u="none" strike="noStrike" cap="none" baseline="0">
                <a:solidFill>
                  <a:srgbClr val="3D3D3D"/>
                </a:solidFill>
                <a:effectLst/>
                <a:uFill>
                  <a:solidFill>
                    <a:prstClr val="black">
                      <a:alpha val="0"/>
                    </a:prstClr>
                  </a:solidFill>
                </a:uFill>
                <a:latin typeface="Calibri"/>
                <a:ea typeface="Calibri"/>
                <a:cs typeface="Calibri"/>
              </a:rPr>
              <a:t>Có thể xếp hạng tối đa năm ứng viên</a:t>
            </a:r>
          </a:p>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vi-US" sz="2400" b="0" i="0" u="none" strike="noStrike" cap="none" baseline="0">
                <a:solidFill>
                  <a:srgbClr val="3D3D3D"/>
                </a:solidFill>
                <a:effectLst/>
                <a:uFill>
                  <a:solidFill>
                    <a:prstClr val="black">
                      <a:alpha val="0"/>
                    </a:prstClr>
                  </a:solidFill>
                </a:uFill>
                <a:latin typeface="Calibri"/>
                <a:ea typeface="Calibri"/>
                <a:cs typeface="Calibri"/>
              </a:rPr>
              <a:t>Việc xếp hạng thêm ứng viên sẽ không ảnh hưởng đến lựa chọn ưu tiên </a:t>
            </a:r>
            <a:r>
              <a:rPr lang="vi-US" sz="2400" b="0" i="0" u="none" strike="noStrike" cap="none" baseline="30000">
                <a:solidFill>
                  <a:srgbClr val="3D3D3D"/>
                </a:solidFill>
                <a:effectLst/>
                <a:uFill>
                  <a:solidFill>
                    <a:prstClr val="black">
                      <a:alpha val="0"/>
                    </a:prstClr>
                  </a:solidFill>
                </a:uFill>
                <a:latin typeface="Calibri"/>
                <a:ea typeface="Calibri"/>
                <a:cs typeface="Calibri"/>
              </a:rPr>
              <a:t>thứ nhất</a:t>
            </a:r>
            <a:r>
              <a:rPr lang="vi-US" sz="2400" b="0" i="0" u="none" strike="noStrike" cap="none" baseline="0">
                <a:solidFill>
                  <a:srgbClr val="3D3D3D"/>
                </a:solidFill>
                <a:effectLst/>
                <a:uFill>
                  <a:solidFill>
                    <a:prstClr val="black">
                      <a:alpha val="0"/>
                    </a:prstClr>
                  </a:solidFill>
                </a:uFill>
                <a:latin typeface="Calibri"/>
                <a:ea typeface="Calibri"/>
                <a:cs typeface="Calibri"/>
              </a:rPr>
              <a:t> của quý vị</a:t>
            </a:r>
          </a:p>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vi-US" sz="2400" b="0" i="0" u="none" strike="noStrike" cap="none" baseline="0">
                <a:solidFill>
                  <a:srgbClr val="3D3D3D"/>
                </a:solidFill>
                <a:effectLst/>
                <a:uFill>
                  <a:solidFill>
                    <a:prstClr val="black">
                      <a:alpha val="0"/>
                    </a:prstClr>
                  </a:solidFill>
                </a:uFill>
                <a:latin typeface="Calibri"/>
                <a:ea typeface="Calibri"/>
                <a:cs typeface="Calibri"/>
              </a:rPr>
              <a:t>Cử tri không bắt buộc phải xếp hạng ứng viên. Cử tri có thể chỉ chọn một ứng viên nếu muốn.</a:t>
            </a:r>
          </a:p>
        </p:txBody>
      </p:sp>
      <p:sp>
        <p:nvSpPr>
          <p:cNvPr id="13" name="Title 12">
            <a:extLst>
              <a:ext uri="{FF2B5EF4-FFF2-40B4-BE49-F238E27FC236}">
                <a16:creationId xmlns:a16="http://schemas.microsoft.com/office/drawing/2014/main" id="{DE08FA53-8E53-76E5-CE5D-9470CC31A93C}"/>
              </a:ext>
            </a:extLst>
          </p:cNvPr>
          <p:cNvSpPr>
            <a:spLocks noGrp="1"/>
          </p:cNvSpPr>
          <p:nvPr>
            <p:ph type="title"/>
          </p:nvPr>
        </p:nvSpPr>
        <p:spPr/>
        <p:txBody>
          <a:bodyPr/>
          <a:lstStyle/>
          <a:p>
            <a:r>
              <a:rPr lang="vi-US" sz="2800" b="1" i="0" u="none" strike="noStrike" cap="all" baseline="0">
                <a:solidFill>
                  <a:srgbClr val="FFFFFF"/>
                </a:solidFill>
                <a:effectLst/>
                <a:uFill>
                  <a:solidFill>
                    <a:prstClr val="black">
                      <a:alpha val="0"/>
                    </a:prstClr>
                  </a:solidFill>
                </a:uFill>
                <a:latin typeface="Calibri"/>
                <a:ea typeface="Calibri"/>
                <a:cs typeface="Calibri"/>
              </a:rPr>
              <a:t>Cách đánh dấu phiếu bầu</a:t>
            </a:r>
          </a:p>
        </p:txBody>
      </p:sp>
      <p:pic>
        <p:nvPicPr>
          <p:cNvPr id="6" name="Picture 5">
            <a:extLst>
              <a:ext uri="{FF2B5EF4-FFF2-40B4-BE49-F238E27FC236}">
                <a16:creationId xmlns:a16="http://schemas.microsoft.com/office/drawing/2014/main" id="{8E46CD78-CE9C-4E43-9D44-C592CB890A5E}"/>
              </a:ext>
            </a:extLst>
          </p:cNvPr>
          <p:cNvPicPr>
            <a:picLocks noChangeAspect="1"/>
          </p:cNvPicPr>
          <p:nvPr/>
        </p:nvPicPr>
        <p:blipFill>
          <a:blip r:embed="rId3"/>
          <a:srcRect l="205" t="-7975" r="-205" b="8879"/>
          <a:stretch>
            <a:fillRect/>
          </a:stretch>
        </p:blipFill>
        <p:spPr>
          <a:xfrm>
            <a:off x="7470854" y="62044"/>
            <a:ext cx="4371574" cy="6795956"/>
          </a:xfrm>
          <a:prstGeom prst="rect">
            <a:avLst/>
          </a:prstGeom>
        </p:spPr>
      </p:pic>
      <p:sp>
        <p:nvSpPr>
          <p:cNvPr id="7" name="Oval 6">
            <a:extLst>
              <a:ext uri="{FF2B5EF4-FFF2-40B4-BE49-F238E27FC236}">
                <a16:creationId xmlns:a16="http://schemas.microsoft.com/office/drawing/2014/main" id="{C7D847C0-CD75-EA16-7713-BA7C1A24EFB7}"/>
              </a:ext>
            </a:extLst>
          </p:cNvPr>
          <p:cNvSpPr/>
          <p:nvPr/>
        </p:nvSpPr>
        <p:spPr>
          <a:xfrm>
            <a:off x="10008855" y="1990164"/>
            <a:ext cx="175051" cy="8570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996020-E062-2E18-724B-BC48599F691C}"/>
              </a:ext>
            </a:extLst>
          </p:cNvPr>
          <p:cNvSpPr/>
          <p:nvPr/>
        </p:nvSpPr>
        <p:spPr>
          <a:xfrm>
            <a:off x="10720865" y="463537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67778D0-1EC9-2C17-29F7-026C0763564C}"/>
              </a:ext>
            </a:extLst>
          </p:cNvPr>
          <p:cNvSpPr/>
          <p:nvPr/>
        </p:nvSpPr>
        <p:spPr>
          <a:xfrm>
            <a:off x="10350254" y="2734856"/>
            <a:ext cx="173633" cy="9035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8373915-D9C2-8CDB-DE69-E41070E1E828}"/>
              </a:ext>
            </a:extLst>
          </p:cNvPr>
          <p:cNvSpPr/>
          <p:nvPr/>
        </p:nvSpPr>
        <p:spPr>
          <a:xfrm>
            <a:off x="11065006" y="4242899"/>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BB7882-F7F7-6176-0D49-8BF8183343B2}"/>
              </a:ext>
            </a:extLst>
          </p:cNvPr>
          <p:cNvSpPr/>
          <p:nvPr/>
        </p:nvSpPr>
        <p:spPr>
          <a:xfrm>
            <a:off x="11428023" y="347933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DE7E37B-D5EA-0D45-46B1-49D2722571AB}"/>
              </a:ext>
            </a:extLst>
          </p:cNvPr>
          <p:cNvPicPr>
            <a:picLocks noChangeAspect="1"/>
          </p:cNvPicPr>
          <p:nvPr/>
        </p:nvPicPr>
        <p:blipFill>
          <a:blip r:embed="rId4">
            <a:alphaModFix amt="50000"/>
            <a:extLst>
              <a:ext uri="{837473B0-CC2E-450A-ABE3-18F120FF3D39}">
                <a1611:picAttrSrcUrl xmlns:a1611="http://schemas.microsoft.com/office/drawing/2016/11/main" r:id="rId5"/>
              </a:ext>
            </a:extLst>
          </a:blip>
          <a:stretch>
            <a:fillRect/>
          </a:stretch>
        </p:blipFill>
        <p:spPr>
          <a:xfrm>
            <a:off x="8414930" y="2414138"/>
            <a:ext cx="3427498" cy="3389834"/>
          </a:xfrm>
          <a:prstGeom prst="rect">
            <a:avLst/>
          </a:prstGeom>
        </p:spPr>
      </p:pic>
    </p:spTree>
    <p:extLst>
      <p:ext uri="{BB962C8B-B14F-4D97-AF65-F5344CB8AC3E}">
        <p14:creationId xmlns:p14="http://schemas.microsoft.com/office/powerpoint/2010/main" val="3306563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747569-1BC4-3263-C5EA-396CAB27D93E}"/>
              </a:ext>
            </a:extLst>
          </p:cNvPr>
          <p:cNvSpPr>
            <a:spLocks noGrp="1"/>
          </p:cNvSpPr>
          <p:nvPr>
            <p:ph type="title"/>
          </p:nvPr>
        </p:nvSpPr>
        <p:spPr/>
        <p:txBody>
          <a:bodyPr/>
          <a:lstStyle/>
          <a:p>
            <a:r>
              <a:rPr lang="vi-US" sz="2800" b="1" i="0" u="none" strike="noStrike" cap="all" baseline="0">
                <a:solidFill>
                  <a:srgbClr val="FFFFFF"/>
                </a:solidFill>
                <a:effectLst/>
                <a:uFill>
                  <a:solidFill>
                    <a:prstClr val="black">
                      <a:alpha val="0"/>
                    </a:prstClr>
                  </a:solidFill>
                </a:uFill>
                <a:latin typeface="Calibri"/>
                <a:ea typeface="Calibri"/>
                <a:cs typeface="Calibri"/>
              </a:rPr>
              <a:t>Những lỗi cần tránh – lỗi xếp hạng</a:t>
            </a:r>
          </a:p>
        </p:txBody>
      </p:sp>
      <p:pic>
        <p:nvPicPr>
          <p:cNvPr id="5" name="Picture 4">
            <a:extLst>
              <a:ext uri="{FF2B5EF4-FFF2-40B4-BE49-F238E27FC236}">
                <a16:creationId xmlns:a16="http://schemas.microsoft.com/office/drawing/2014/main" id="{0B026EA2-F740-4F6F-B2D4-29F9AF99EFB2}"/>
              </a:ext>
            </a:extLst>
          </p:cNvPr>
          <p:cNvPicPr>
            <a:picLocks noChangeAspect="1"/>
          </p:cNvPicPr>
          <p:nvPr/>
        </p:nvPicPr>
        <p:blipFill>
          <a:blip r:embed="rId3"/>
          <a:srcRect r="3436" b="47745"/>
          <a:stretch>
            <a:fillRect/>
          </a:stretch>
        </p:blipFill>
        <p:spPr>
          <a:xfrm>
            <a:off x="1406175" y="2122098"/>
            <a:ext cx="4109117" cy="4085656"/>
          </a:xfrm>
          <a:prstGeom prst="rect">
            <a:avLst/>
          </a:prstGeom>
        </p:spPr>
      </p:pic>
      <p:sp>
        <p:nvSpPr>
          <p:cNvPr id="4" name="Oval 3">
            <a:extLst>
              <a:ext uri="{FF2B5EF4-FFF2-40B4-BE49-F238E27FC236}">
                <a16:creationId xmlns:a16="http://schemas.microsoft.com/office/drawing/2014/main" id="{5F7FA505-398B-5E43-0F20-1905D3660889}"/>
              </a:ext>
            </a:extLst>
          </p:cNvPr>
          <p:cNvSpPr/>
          <p:nvPr/>
        </p:nvSpPr>
        <p:spPr>
          <a:xfrm>
            <a:off x="3841770" y="412081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4672BF5-7AF6-F33F-F851-1ACF82232DED}"/>
              </a:ext>
            </a:extLst>
          </p:cNvPr>
          <p:cNvSpPr/>
          <p:nvPr/>
        </p:nvSpPr>
        <p:spPr>
          <a:xfrm>
            <a:off x="4430950" y="2147677"/>
            <a:ext cx="383158" cy="40610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B1D114-2D27-1412-FA6B-A1F5AB718F4B}"/>
              </a:ext>
            </a:extLst>
          </p:cNvPr>
          <p:cNvSpPr/>
          <p:nvPr/>
        </p:nvSpPr>
        <p:spPr>
          <a:xfrm>
            <a:off x="4110910" y="2147677"/>
            <a:ext cx="320040" cy="40610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A4F2AC-90FD-6E0D-DC06-CA62D52C7314}"/>
              </a:ext>
            </a:extLst>
          </p:cNvPr>
          <p:cNvSpPr/>
          <p:nvPr/>
        </p:nvSpPr>
        <p:spPr>
          <a:xfrm>
            <a:off x="4182187" y="412081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A83D33-ACC4-02CF-E93B-8A7615D2DA9E}"/>
              </a:ext>
            </a:extLst>
          </p:cNvPr>
          <p:cNvSpPr/>
          <p:nvPr/>
        </p:nvSpPr>
        <p:spPr>
          <a:xfrm>
            <a:off x="4522996" y="4122050"/>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53A7764-B195-49A8-9EAC-7C4BFEBE23CE}"/>
              </a:ext>
            </a:extLst>
          </p:cNvPr>
          <p:cNvPicPr>
            <a:picLocks noChangeAspect="1"/>
          </p:cNvPicPr>
          <p:nvPr/>
        </p:nvPicPr>
        <p:blipFill>
          <a:blip r:embed="rId4"/>
          <a:stretch>
            <a:fillRect/>
          </a:stretch>
        </p:blipFill>
        <p:spPr>
          <a:xfrm>
            <a:off x="6635812" y="2124062"/>
            <a:ext cx="4109060" cy="4084674"/>
          </a:xfrm>
          <a:prstGeom prst="rect">
            <a:avLst/>
          </a:prstGeom>
        </p:spPr>
      </p:pic>
      <p:sp>
        <p:nvSpPr>
          <p:cNvPr id="12" name="Oval 11">
            <a:extLst>
              <a:ext uri="{FF2B5EF4-FFF2-40B4-BE49-F238E27FC236}">
                <a16:creationId xmlns:a16="http://schemas.microsoft.com/office/drawing/2014/main" id="{AD57C821-95D2-8E65-1387-4D6056B408BF}"/>
              </a:ext>
            </a:extLst>
          </p:cNvPr>
          <p:cNvSpPr/>
          <p:nvPr/>
        </p:nvSpPr>
        <p:spPr>
          <a:xfrm>
            <a:off x="9142497" y="370942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8053C5-E541-3C10-5594-E94E1ED43EC6}"/>
              </a:ext>
            </a:extLst>
          </p:cNvPr>
          <p:cNvSpPr/>
          <p:nvPr/>
        </p:nvSpPr>
        <p:spPr>
          <a:xfrm>
            <a:off x="9359769" y="2123080"/>
            <a:ext cx="344235" cy="408467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E20D759-B295-2038-4189-0DE4D67E9209}"/>
              </a:ext>
            </a:extLst>
          </p:cNvPr>
          <p:cNvSpPr/>
          <p:nvPr/>
        </p:nvSpPr>
        <p:spPr>
          <a:xfrm>
            <a:off x="9690847" y="2123080"/>
            <a:ext cx="358893" cy="408467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D01F391-B1CD-FE37-2CED-6ED58A940F28}"/>
              </a:ext>
            </a:extLst>
          </p:cNvPr>
          <p:cNvSpPr/>
          <p:nvPr/>
        </p:nvSpPr>
        <p:spPr>
          <a:xfrm>
            <a:off x="9473575" y="412081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B873295-A64B-9CAF-4DE9-13F46F74835B}"/>
              </a:ext>
            </a:extLst>
          </p:cNvPr>
          <p:cNvSpPr/>
          <p:nvPr/>
        </p:nvSpPr>
        <p:spPr>
          <a:xfrm>
            <a:off x="9473575" y="4551626"/>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D24DD8-C544-F46C-8778-00E9EF1386B8}"/>
              </a:ext>
            </a:extLst>
          </p:cNvPr>
          <p:cNvSpPr/>
          <p:nvPr/>
        </p:nvSpPr>
        <p:spPr>
          <a:xfrm>
            <a:off x="9788128" y="498422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000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2" grpId="0" animBg="1"/>
      <p:bldP spid="21" grpId="0" animBg="1"/>
      <p:bldP spid="22" grpId="0" animBg="1"/>
      <p:bldP spid="16" grpId="0" animBg="1"/>
      <p:bldP spid="15"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5.14.0.611"/>
  <p:tag name="AS_RELEASE_DATE" val="2025.07.31"/>
  <p:tag name="AS_TITLE" val="Aspose.Slides for Java"/>
  <p:tag name="AS_VERSION" val="25.7"/>
</p:tagLst>
</file>

<file path=ppt/theme/theme1.xml><?xml version="1.0" encoding="utf-8"?>
<a:theme xmlns:a="http://schemas.openxmlformats.org/drawingml/2006/main" name="Divide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ividend">
      <a:majorFont>
        <a:latin typeface="Gill Sans MT" panose="020B0502020104020203"/>
        <a:ea typeface="Gill Sans MT" panose="020B0502020104020203"/>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Gill Sans MT" panose="020B0502020104020203"/>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3388</TotalTime>
  <Words>1546</Words>
  <Application>Microsoft Office PowerPoint</Application>
  <PresentationFormat>Widescreen</PresentationFormat>
  <Paragraphs>134</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Gill Sans MT</vt:lpstr>
      <vt:lpstr>Phosphate Solid</vt:lpstr>
      <vt:lpstr>Wingdings</vt:lpstr>
      <vt:lpstr>Wingdings 2</vt:lpstr>
      <vt:lpstr>Dividend</vt:lpstr>
      <vt:lpstr>Bỏ phiếu theo thứ tự ưu tiên</vt:lpstr>
      <vt:lpstr>Lịch biểu chương trình</vt:lpstr>
      <vt:lpstr>Hướng dẫn khi tham gia hội thảo</vt:lpstr>
      <vt:lpstr>Hướng Dẫn Khi Tham Gia Hội thảo</vt:lpstr>
      <vt:lpstr>Bỏ phiếu theo thứ tự ưu tiên (rcv) tại đặc khu columbia</vt:lpstr>
      <vt:lpstr>Bỏ phiếu theo thứ tự ưu tiên (rcv) tại đặc khu columbia</vt:lpstr>
      <vt:lpstr>RCV là gì VÀ HOẠT ĐỘNG NHƯ THẾ NÀO?</vt:lpstr>
      <vt:lpstr>Cách đánh dấu phiếu bầu</vt:lpstr>
      <vt:lpstr>Những lỗi cần tránh – lỗi xếp hạng</vt:lpstr>
      <vt:lpstr>Những lỗi cần tránh – bỏ qua thứ hạng</vt:lpstr>
      <vt:lpstr>Vui Lòng Lưu Ý</vt:lpstr>
      <vt:lpstr>PowerPoint Presentation</vt:lpstr>
      <vt:lpstr>Quý vị mong chờ điều gì?</vt:lpstr>
      <vt:lpstr>Giáo dục và Truyền thông cộng đồng</vt:lpstr>
      <vt:lpstr>Các Mốc Thời Gian Quan Trọng Của Cuộc Bầu Cử Sơ Bộ và Bầu Cử Đặc Biệt Ngày 16 Tháng 6 Năm 2026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Ranked choice  voting</dc:title>
  <cp:lastModifiedBy>Wesley Sardinha</cp:lastModifiedBy>
  <cp:revision>85</cp:revision>
  <cp:lastPrinted>2026-02-06T18:22:05Z</cp:lastPrinted>
  <dcterms:created xsi:type="dcterms:W3CDTF">2026-01-26T19:34:40Z</dcterms:created>
  <dcterms:modified xsi:type="dcterms:W3CDTF">2026-05-12T18:36:47Z</dcterms:modified>
</cp:coreProperties>
</file>