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8"/>
  </p:notesMasterIdLst>
  <p:sldIdLst>
    <p:sldId id="256" r:id="rId2"/>
    <p:sldId id="271" r:id="rId3"/>
    <p:sldId id="272" r:id="rId4"/>
    <p:sldId id="273" r:id="rId5"/>
    <p:sldId id="257" r:id="rId6"/>
    <p:sldId id="266" r:id="rId7"/>
    <p:sldId id="258" r:id="rId8"/>
    <p:sldId id="260" r:id="rId9"/>
    <p:sldId id="259" r:id="rId10"/>
    <p:sldId id="261" r:id="rId11"/>
    <p:sldId id="268" r:id="rId12"/>
    <p:sldId id="262" r:id="rId13"/>
    <p:sldId id="274" r:id="rId14"/>
    <p:sldId id="264" r:id="rId15"/>
    <p:sldId id="270" r:id="rId16"/>
    <p:sldId id="265" r:id="rId17"/>
  </p:sldIdLst>
  <p:sldSz cx="12192000" cy="6858000"/>
  <p:notesSz cx="6985000" cy="92837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5D49A0E-9284-D84A-8021-C9903127BBD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0579A71-8C09-3441-BA2F-FC70D746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4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3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3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4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547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60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53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13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570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0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6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876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98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101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13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rcv@dcboe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vectors/tick-mark-ok-symbol-yes-checkbox-29016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2C6B-6F6E-1F7A-5502-01149FDD4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664934"/>
          </a:xfrm>
        </p:spPr>
        <p:txBody>
          <a:bodyPr>
            <a:normAutofit/>
          </a:bodyPr>
          <a:lstStyle/>
          <a:p>
            <a:r>
              <a:rPr lang="am-ET" sz="3600" b="1" i="0" u="none" strike="noStrike" cap="all" baseline="0">
                <a:solidFill>
                  <a:srgbClr val="0F6FC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ደረጃ በደረጃ የምርጫ ድምጽ አሰጣጥ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2C62D-B62D-696E-2476-99C1264E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685367"/>
            <a:ext cx="10993546" cy="1400400"/>
          </a:xfrm>
        </p:spPr>
        <p:txBody>
          <a:bodyPr>
            <a:normAutofit/>
          </a:bodyPr>
          <a:lstStyle/>
          <a:p>
            <a:r>
              <a:rPr lang="am-ET" sz="2400" b="0" i="0" u="none" strike="noStrike" cap="all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የ2026 የአተገባበር መረጃ</a:t>
            </a:r>
          </a:p>
          <a:p>
            <a:r>
              <a:rPr lang="am-ET" sz="2400" b="0" i="0" u="none" strike="noStrike" cap="all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የዌቢናር ተከታታይ ፕሮግራሞች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49946-A2C5-4407-9F55-73C8692C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42" y="3206165"/>
            <a:ext cx="3184915" cy="30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29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747569-1BC4-3263-C5EA-396CAB2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ማስወገድ የሚገባዎት - መዝለል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3D5BC-5AD8-435F-BDC6-9FFAE7F08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2124817"/>
            <a:ext cx="4109060" cy="408467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7FA505-398B-5E43-0F20-1905D3660889}"/>
              </a:ext>
            </a:extLst>
          </p:cNvPr>
          <p:cNvSpPr/>
          <p:nvPr/>
        </p:nvSpPr>
        <p:spPr>
          <a:xfrm>
            <a:off x="3841770" y="370942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3F050-E92E-5D96-79FE-6C1D12EB9F4A}"/>
              </a:ext>
            </a:extLst>
          </p:cNvPr>
          <p:cNvSpPr/>
          <p:nvPr/>
        </p:nvSpPr>
        <p:spPr>
          <a:xfrm>
            <a:off x="4106432" y="2129602"/>
            <a:ext cx="345288" cy="40961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83D33-ACC4-02CF-E93B-8A7615D2DA9E}"/>
              </a:ext>
            </a:extLst>
          </p:cNvPr>
          <p:cNvSpPr/>
          <p:nvPr/>
        </p:nvSpPr>
        <p:spPr>
          <a:xfrm>
            <a:off x="4522996" y="4122050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A4F2AC-90FD-6E0D-DC06-CA62D52C7314}"/>
              </a:ext>
            </a:extLst>
          </p:cNvPr>
          <p:cNvSpPr/>
          <p:nvPr/>
        </p:nvSpPr>
        <p:spPr>
          <a:xfrm>
            <a:off x="4845127" y="4551626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A5D143-4E6F-4B9D-85E2-3BC16659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777" y="2124817"/>
            <a:ext cx="4109060" cy="40846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0ABA4-117E-A9AA-9CD7-105A350045F3}"/>
              </a:ext>
            </a:extLst>
          </p:cNvPr>
          <p:cNvSpPr/>
          <p:nvPr/>
        </p:nvSpPr>
        <p:spPr>
          <a:xfrm>
            <a:off x="9017371" y="2142565"/>
            <a:ext cx="345404" cy="40669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D51-831A-01F7-DB2D-6090CF9C0984}"/>
              </a:ext>
            </a:extLst>
          </p:cNvPr>
          <p:cNvSpPr/>
          <p:nvPr/>
        </p:nvSpPr>
        <p:spPr>
          <a:xfrm>
            <a:off x="9359664" y="2142565"/>
            <a:ext cx="345404" cy="40669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D3705-E558-0A83-285F-4C3E68DAD0A5}"/>
              </a:ext>
            </a:extLst>
          </p:cNvPr>
          <p:cNvSpPr/>
          <p:nvPr/>
        </p:nvSpPr>
        <p:spPr>
          <a:xfrm>
            <a:off x="9705068" y="2124809"/>
            <a:ext cx="345288" cy="40846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24DD8-C544-F46C-8778-00E9EF1386B8}"/>
              </a:ext>
            </a:extLst>
          </p:cNvPr>
          <p:cNvSpPr/>
          <p:nvPr/>
        </p:nvSpPr>
        <p:spPr>
          <a:xfrm>
            <a:off x="9803170" y="4551626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23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747569-1BC4-3263-C5EA-396CAB2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እባክዎን ልብ ይበሉ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7F7F7-56D9-D71D-8310-6E7468498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77479"/>
            <a:ext cx="10353508" cy="3678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በአንድ ውድድር ውስጥ አንድም እጩ ከ50% በላይ ድምጽ ካላገኘ፣ የRCV የድምጽ ቆጠራ ሂደትን እንጀምራለን።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በእያንዳንዱ የድምጽ ቆጠራ ዙር፣ በጣም ያነሰ ድምጽ ያገኘው እጩ ከድምጽ መስጫ ወረቀቱ ይወገዳል።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በአንድ ውድድር ውስጥ እስከ አምስት (5) እጩዎች ደረጃ ቢሰጡም፣ በአንድ ጊዜ አንድ ድምጽ ብቻ ይቆጠራል።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የመጀመሪያ እጩዎን ከመረጡ በኋላ፣ ያ እጩ ንቁ ሆኖ እስከቆየ ድረስ ድምጽዎ ከእርስዎ ከፍተኛ ደረጃ ከሰጡት እጩ ጋር ይቆያል።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931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0184744-E8AA-84CA-AC13-BCE6C65F01D2}"/>
              </a:ext>
            </a:extLst>
          </p:cNvPr>
          <p:cNvSpPr/>
          <p:nvPr/>
        </p:nvSpPr>
        <p:spPr>
          <a:xfrm>
            <a:off x="8428671" y="596592"/>
            <a:ext cx="3312795" cy="693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9AB36C-BC89-2B66-4DDB-C1D0232E1038}"/>
              </a:ext>
            </a:extLst>
          </p:cNvPr>
          <p:cNvSpPr txBox="1"/>
          <p:nvPr/>
        </p:nvSpPr>
        <p:spPr>
          <a:xfrm>
            <a:off x="8425270" y="689099"/>
            <a:ext cx="3470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2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በሠንጠረዥ የማስቀመጥ ሂደት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C3C5E8-2386-6624-79C3-773871A8F773}"/>
              </a:ext>
            </a:extLst>
          </p:cNvPr>
          <p:cNvSpPr txBox="1"/>
          <p:nvPr/>
        </p:nvSpPr>
        <p:spPr>
          <a:xfrm>
            <a:off x="777675" y="754613"/>
            <a:ext cx="19431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20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ዙር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DB640-A339-3C01-7538-FE9C10A6FBD1}"/>
              </a:ext>
            </a:extLst>
          </p:cNvPr>
          <p:cNvSpPr txBox="1"/>
          <p:nvPr/>
        </p:nvSpPr>
        <p:spPr>
          <a:xfrm>
            <a:off x="777675" y="1057420"/>
            <a:ext cx="246888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20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የመጀመሪያ ምርጫዎች ይቆጠራሉ።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1CFE0-C138-C254-A0C0-CD45D01398E4}"/>
              </a:ext>
            </a:extLst>
          </p:cNvPr>
          <p:cNvSpPr txBox="1"/>
          <p:nvPr/>
        </p:nvSpPr>
        <p:spPr>
          <a:xfrm>
            <a:off x="777675" y="2778759"/>
            <a:ext cx="19431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20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ዙር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D8E0D-B1C4-1F1D-6377-A4C41EA3FA03}"/>
              </a:ext>
            </a:extLst>
          </p:cNvPr>
          <p:cNvSpPr txBox="1"/>
          <p:nvPr/>
        </p:nvSpPr>
        <p:spPr>
          <a:xfrm>
            <a:off x="777675" y="4885272"/>
            <a:ext cx="19431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20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ዙር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2AC34E-DEC3-2C78-FC02-5B6E2D5960DB}"/>
              </a:ext>
            </a:extLst>
          </p:cNvPr>
          <p:cNvSpPr txBox="1"/>
          <p:nvPr/>
        </p:nvSpPr>
        <p:spPr>
          <a:xfrm>
            <a:off x="777675" y="3106854"/>
            <a:ext cx="322643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20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በጣም ያነሰ ድምጽ ያገኘው እጩ ይወገዳል። እነዚያ ድምጽ መስጫ ወረቀቶች ወደ ድምጽ ሰጪው ቀጣይ ምርጫ ይተላለፋሉ።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9B56B-0E6D-6AA5-5A71-C1EBE7231C4A}"/>
              </a:ext>
            </a:extLst>
          </p:cNvPr>
          <p:cNvSpPr txBox="1"/>
          <p:nvPr/>
        </p:nvSpPr>
        <p:spPr>
          <a:xfrm>
            <a:off x="777675" y="5188565"/>
            <a:ext cx="2639513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20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ይህ ሂደት አንድ እጩ አብላጫ ድምጽ እስኪያገኝ ድረስ ይቀጥላል።</a:t>
            </a:r>
          </a:p>
        </p:txBody>
      </p:sp>
      <p:pic>
        <p:nvPicPr>
          <p:cNvPr id="30" name="Graphic 29" descr="Trophy">
            <a:extLst>
              <a:ext uri="{FF2B5EF4-FFF2-40B4-BE49-F238E27FC236}">
                <a16:creationId xmlns:a16="http://schemas.microsoft.com/office/drawing/2014/main" id="{FD6C8156-BC6A-01CA-E538-2E13294B4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5430" y="4670405"/>
            <a:ext cx="1036320" cy="1036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A104E07-D463-0C83-856C-82380CECD83B}"/>
              </a:ext>
            </a:extLst>
          </p:cNvPr>
          <p:cNvSpPr txBox="1"/>
          <p:nvPr/>
        </p:nvSpPr>
        <p:spPr>
          <a:xfrm>
            <a:off x="9491254" y="4746773"/>
            <a:ext cx="412024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29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Phosphate Solid"/>
                <a:ea typeface="Phosphate Solid"/>
                <a:cs typeface="Phosphate Solid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836DF8-3E79-FD9E-3BEA-57ABCE71FD6B}"/>
              </a:ext>
            </a:extLst>
          </p:cNvPr>
          <p:cNvSpPr txBox="1"/>
          <p:nvPr/>
        </p:nvSpPr>
        <p:spPr>
          <a:xfrm>
            <a:off x="9328785" y="5579864"/>
            <a:ext cx="7162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1800" b="1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ማሸነፎች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C4A5B05-E27F-C23E-07C9-4D2A08B20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0" y="694688"/>
            <a:ext cx="4191000" cy="16637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F09984-F07B-915D-937F-3D3459BCF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872" y="2778759"/>
            <a:ext cx="4305300" cy="165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57FD3F-9188-056F-0516-928D94524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109" y="4853251"/>
            <a:ext cx="444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97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0EB7A-00A9-434A-2C91-895CE1A9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ምን መጠበቅ አለብዎት?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10A55-8CBA-0E52-6802-B673D56B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059" y="2001506"/>
            <a:ext cx="5087075" cy="536005"/>
          </a:xfrm>
        </p:spPr>
        <p:txBody>
          <a:bodyPr/>
          <a:lstStyle/>
          <a:p>
            <a:r>
              <a:rPr lang="am-ET" sz="22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ድምጽ መስጠት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39624-C6DF-9680-3C0D-FE554A80C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73" y="2574433"/>
            <a:ext cx="4988336" cy="2813051"/>
          </a:xfrm>
        </p:spPr>
        <p:txBody>
          <a:bodyPr>
            <a:normAutofit/>
          </a:bodyPr>
          <a:lstStyle/>
          <a:p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የድምጽ መስጫ ወረቀትዎን ምልክት ለማድረግ ረጅም ጊዜ ሊወስድ ይችላል።</a:t>
            </a:r>
          </a:p>
          <a:p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በRCV ላይ ያለ መመሪያ በድምጽ መስጫ ማዕከላት ይገኛል።</a:t>
            </a:r>
          </a:p>
          <a:p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የመልእክት ድምጽ መስጫ ወረቀት ፓኬቶች በRCV ላይ ያለ መመሪያን ያካትታሉ።</a:t>
            </a:r>
          </a:p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F7007C-B5A7-8F97-3A43-8DD55A42A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042" y="1984138"/>
            <a:ext cx="5087073" cy="553373"/>
          </a:xfrm>
        </p:spPr>
        <p:txBody>
          <a:bodyPr/>
          <a:lstStyle/>
          <a:p>
            <a:r>
              <a:rPr lang="am-ET" sz="22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ውጤቶች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4BF058-7C51-3804-55FE-E3A0D754B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1888" y="2574433"/>
            <a:ext cx="5968323" cy="3826048"/>
          </a:xfrm>
        </p:spPr>
        <p:txBody>
          <a:bodyPr>
            <a:normAutofit/>
          </a:bodyPr>
          <a:lstStyle/>
          <a:p>
            <a:r>
              <a:rPr lang="am-ET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የውጤት ሪፖርቶች ከቀድሞ ምርጫዎች ካሉ ሪፖርቶች የተለየ ይሆናል።</a:t>
            </a:r>
          </a:p>
          <a:p>
            <a:pPr lvl="1"/>
            <a:r>
              <a:rPr lang="am-ET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ከሌሎች የግዛት ወሰኖች ምርጥ ልምዶችን ማግኘት</a:t>
            </a:r>
          </a:p>
          <a:p>
            <a:pPr lvl="1"/>
            <a:r>
              <a:rPr lang="am-ET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ግልጽነት ቁልፍ ነው</a:t>
            </a:r>
          </a:p>
          <a:p>
            <a:r>
              <a:rPr lang="am-ET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ውጤቶች በDCBOE ድር ጣቢያ ላይ አሁንም ይገኛሉ</a:t>
            </a:r>
          </a:p>
          <a:p>
            <a:r>
              <a:rPr lang="am-ET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የውጤቶች ሪፖርት አደራረግ መርኃግብር ከቀድሞ ምርጫዎች የተለየ ይሆናል</a:t>
            </a:r>
          </a:p>
          <a:p>
            <a:pPr lvl="1"/>
            <a:r>
              <a:rPr lang="am-ET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መርኃግብር እየተወሰነ ነው</a:t>
            </a:r>
          </a:p>
          <a:p>
            <a:pPr lvl="1"/>
            <a:r>
              <a:rPr lang="am-ET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የመጀመሪያ ውጤቶች በምርጫ ምሽት ሁንም ይለጠፋሉ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67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7365-5EF4-D81B-C3DB-C6B723E3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ትምህርት እና መዳረስ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DF448-4613-E5F0-6872-6BEA66A0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106707"/>
            <a:ext cx="5087075" cy="412376"/>
          </a:xfrm>
        </p:spPr>
        <p:txBody>
          <a:bodyPr/>
          <a:lstStyle/>
          <a:p>
            <a:r>
              <a:rPr lang="am-ET" sz="22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የሚገኙ ግብዓቶች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21551-AC12-8795-55EA-0D6305B29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608092"/>
            <a:ext cx="5393100" cy="3570917"/>
          </a:xfrm>
        </p:spPr>
        <p:txBody>
          <a:bodyPr>
            <a:noAutofit/>
          </a:bodyPr>
          <a:lstStyle/>
          <a:p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 ገጽ በDCBOE ድር ጣቢያ ላይ</a:t>
            </a:r>
          </a:p>
          <a:p>
            <a:pPr lvl="1"/>
            <a:r>
              <a:rPr lang="am-ET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የምርጫ ሠንጠረዥ ሲሙሌተር መሳሪያ</a:t>
            </a:r>
          </a:p>
          <a:p>
            <a:pPr lvl="1"/>
            <a:r>
              <a:rPr lang="am-ET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የትንተና ቪዲዮ</a:t>
            </a:r>
          </a:p>
          <a:p>
            <a:pPr lvl="1"/>
            <a:r>
              <a:rPr lang="am-ET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በተደጋጋሚ የሚጠየቁ ጥያቄዎች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በDCBOE ያለ የግብዓት ላብራቶሪ</a:t>
            </a:r>
          </a:p>
          <a:p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የመዳፍ ካርዶች</a:t>
            </a:r>
          </a:p>
          <a:p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የአካል እና የቨርቹዋል ንግግር ተሳትፎዎች </a:t>
            </a:r>
          </a:p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E3408-2E01-B4BD-65B5-E247F841E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0982" y="1969135"/>
            <a:ext cx="5087073" cy="553373"/>
          </a:xfrm>
        </p:spPr>
        <p:txBody>
          <a:bodyPr/>
          <a:lstStyle/>
          <a:p>
            <a:r>
              <a:rPr lang="am-ET" sz="22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በቅርቡ የሚመጣ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0BCD0-78DB-E117-D81E-477248F53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8" y="2608092"/>
            <a:ext cx="5393100" cy="2934999"/>
          </a:xfrm>
        </p:spPr>
        <p:txBody>
          <a:bodyPr>
            <a:normAutofit/>
          </a:bodyPr>
          <a:lstStyle/>
          <a:p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የመራጭ መመሪያ</a:t>
            </a:r>
          </a:p>
          <a:p>
            <a:r>
              <a:rPr lang="am-ET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ላኪዎች</a:t>
            </a:r>
          </a:p>
          <a:p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D23BD6-3C42-44E6-A377-A9A53811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834" y="3766048"/>
            <a:ext cx="2764234" cy="22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508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7365-5EF4-D81B-C3DB-C6B723E3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አስፈላጊ የጁን 16፣ 2026 የቅድመ ምርጫ እና የልዩ ምርጫ ቀናት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21551-AC12-8795-55EA-0D6305B29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171140"/>
            <a:ext cx="5414682" cy="3570917"/>
          </a:xfrm>
        </p:spPr>
        <p:txBody>
          <a:bodyPr>
            <a:noAutofit/>
          </a:bodyPr>
          <a:lstStyle/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ሰኞ፣ ሜይ 11/2026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am-ET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DCBOE ለሁሉም ብቁ ለሆኑ የዲሲ ተመዝጋቢ መራጮች በፖስታ ይላካል። </a:t>
            </a:r>
          </a:p>
          <a:p>
            <a:pPr marL="324000" lvl="1" indent="0">
              <a:spcBef>
                <a:spcPct val="0"/>
              </a:spcBef>
              <a:spcAft>
                <a:spcPct val="0"/>
              </a:spcAft>
              <a:buNone/>
            </a:pPr>
            <a:endParaRPr lang="en-US" sz="2000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am-ET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አርብ፣ ሜይ 22፣ 2026 – ማክሰኞ፣ ጁን 16፣ 2026 ከምሽቱ 8:00 ሰዓት ድረስ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am-ET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55 የፖስታ የድምጽ መስጫ ሳጥኖች ክፍት ናቸው።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endParaRPr lang="en-US" sz="2000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am-ET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ማክሰኞ፣ ሜይ 26፣ 2026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am-ET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ለተመዘገቡ መራጮች የፓርቲ አባልነት ሁኔታን ለመቀየር እና በፖስታ ወይም በመስመር ላይ የቀረቡ የመራጭ ምዝገባ ማመልከቻዎችን ለመቀበል የመጨረሻ ቀን</a:t>
            </a:r>
            <a:br>
              <a:rPr sz="1800"/>
            </a:b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EB6BC-B791-4F78-9484-3A0EA291AFFD}"/>
              </a:ext>
            </a:extLst>
          </p:cNvPr>
          <p:cNvSpPr txBox="1"/>
          <p:nvPr/>
        </p:nvSpPr>
        <p:spPr>
          <a:xfrm>
            <a:off x="6096000" y="2171140"/>
            <a:ext cx="5514807" cy="347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am-ET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ከሰኞ ጁን 8፣ 2026 እስከ እሁድ ጁን 14፣ 2026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am-ET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የቅድመ ድምጽ መስጫ የምርጫ ማዕከላት ከ8:30 am – 7:00 pm ድረስ ይከፈታሉ። 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am-ET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ማክሰኞ ጁን 16፣ 2026 – የምርጫ ቀን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am-ET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የምርጫ ማእከላት ከ7:00 am – 8:00 pm ይከፈታሉ።</a:t>
            </a:r>
            <a:endParaRPr lang="en-US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am-ET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8:00 pm ሲሆን ሰልፍ ላይ እስከተገኙ ድረስ ድምጽ መስጠት ይችላሉ።</a:t>
            </a:r>
            <a:endParaRPr lang="en-US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am-ET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በUS Postal Service በኩል የሚላኩ ሁሉም የድምጽ መስጫ ወረቀቶች እስከ ማክሰኞ ጁን 16፣ 2026 ድረስ የፖስታ ማህተም ሊደረግባቸው ይገባል፣ እና ለመቆጠር እስከ አርብ ጁን 26፣ 2026 ድረስ መድረስ አለባቸው።</a:t>
            </a:r>
            <a:endParaRPr lang="en-US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074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27898-60B7-1913-62C5-66CE6AC22C76}"/>
              </a:ext>
            </a:extLst>
          </p:cNvPr>
          <p:cNvSpPr txBox="1"/>
          <p:nvPr/>
        </p:nvSpPr>
        <p:spPr>
          <a:xfrm>
            <a:off x="4303727" y="4422390"/>
            <a:ext cx="3584544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3600" b="1" i="0" u="none" strike="noStrike" cap="none" baseline="0" dirty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www.dcboe.org ይጎብኙ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A2449-D0FA-B1CD-D334-4C94A902781A}"/>
              </a:ext>
            </a:extLst>
          </p:cNvPr>
          <p:cNvSpPr txBox="1"/>
          <p:nvPr/>
        </p:nvSpPr>
        <p:spPr>
          <a:xfrm>
            <a:off x="906667" y="5661634"/>
            <a:ext cx="10504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2400" b="1" i="0" u="none" strike="noStrike" cap="none" baseline="0" dirty="0">
                <a:solidFill>
                  <a:srgbClr val="0F6FC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ስለ ንግግር ተሳትፎዎች ተጨማሪ መረጃ ለማግኘት፣ የሚከተለውን ያግኙ፦</a:t>
            </a:r>
          </a:p>
          <a:p>
            <a:pPr algn="ctr"/>
            <a:r>
              <a:rPr lang="am-ET" sz="3200" b="1" i="0" u="none" strike="noStrike" cap="none" baseline="0" dirty="0">
                <a:solidFill>
                  <a:srgbClr val="0B539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Outreach@dcboe.org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D7EB1-E129-4046-A3F6-DCD1169F1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90" y="719312"/>
            <a:ext cx="3800220" cy="37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23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CD-FFD6-5CA8-764D-F9741C3B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አጀንዳ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2799-B81F-CDC2-4FF8-BC2A82A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57959"/>
            <a:ext cx="6662987" cy="3678612"/>
          </a:xfrm>
        </p:spPr>
        <p:txBody>
          <a:bodyPr>
            <a:no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መግቢያ እና መመሪያዎች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 ምንድን ነው? 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 በDC ውስጥ እንዴት ይሰራል? 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የድምጽ መስጫ ወረቀትዎን እንዴት ምልክት እንደሚያደርጉ እና መወገድ ያለባቸው ስህተቶች 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የድምጽ ቆጠራ ሂደት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በምርጫ ቀን ምን እንደሚጠበቅ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የሚገኙ የRCV መረጃ ምንጮች 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አስፈላጊ የቅድመ ምርጫ እና የልዩ ምርጫ ቀናት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m-ET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ጥያቄ እና መልሶች</a:t>
            </a:r>
          </a:p>
          <a:p>
            <a:pPr marL="0" indent="0">
              <a:buNone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478F0-527A-45C4-82E8-E8117105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049" y="2730231"/>
            <a:ext cx="276782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816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9B6-BCBA-4004-9291-CE0CBC2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sz="2800" b="0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Gill Sans MT"/>
                <a:ea typeface="Gill Sans MT"/>
                <a:cs typeface="Gill Sans MT"/>
              </a:rPr>
              <a:t>የዌቢናር መመሪያዎች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B596-AF5F-426F-BCFB-85C56DD5A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በመዝጊያው ላይ ጥያቄና መልስ ይኖራል፣ ነገር ግን በስብሰባ መቆጣጠሪያው ፓነል ላይ “ጥያቄና መልስ” ባህሪን በማንኛውም ጊዜ በመጠቀም ጥያቄ ለማስገባት ነጻነት ይሰማዎት።</a:t>
            </a: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m-ET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የጥያቄና መልስ አተገባበርን በመጠቀም ጥያቄ ለመጠየቅ፦</a:t>
            </a:r>
          </a:p>
          <a:p>
            <a:pPr lvl="1">
              <a:spcBef>
                <a:spcPct val="0"/>
              </a:spcBef>
            </a:pPr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የጥያቄና መልስ ሳጥን ውስጥ ጥያቄዎን ይጻፉ። ላክ የሚለው ላይ ጠቅ ያድርጉ።</a:t>
            </a:r>
          </a:p>
          <a:p>
            <a:pPr lvl="2">
              <a:spcBef>
                <a:spcPct val="0"/>
              </a:spcBef>
            </a:pPr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ማስታወሻ፡- ጥያቄ ሲጠይቁ ስምዎ በጥያቄና መልስ ውስጥ እንዳይያያዝ ከፈለጉ፣ “ስም-አልባ አርገህ ላክ” የሚለው ላይ ምልክት ያድርጉ።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45A97-C538-459D-A471-5A7058BD1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" y="3300947"/>
            <a:ext cx="8849960" cy="59063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B645A97-C538-459D-A471-5A7058BD1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0" y="3294609"/>
            <a:ext cx="8849960" cy="5906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57965" y="3505517"/>
            <a:ext cx="1187555" cy="19050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eaLnBrk="0" fontAlgn="ctr" hangingPunct="0"/>
            <a:r>
              <a:rPr lang="am-ET" sz="125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የድምጽ ቅንብሮች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7714" y="3684383"/>
            <a:ext cx="811317" cy="15240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m-ET" sz="10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ጭውውት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19636" y="3703619"/>
            <a:ext cx="1046215" cy="15240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m-ET" sz="10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እጅ ያውጡ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44863" y="3503209"/>
            <a:ext cx="1124949" cy="18288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am-ET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ከስብሰባ ይውጡ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40515" y="3703619"/>
            <a:ext cx="1046215" cy="15240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m-ET" sz="10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ጥያቄና መልስ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460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7C16-AB94-4632-9227-546581AA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m-ET" sz="2400" b="0" i="0" u="none" strike="noStrike" cap="all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Gill Sans MT"/>
                <a:ea typeface="Gill Sans MT"/>
                <a:cs typeface="Gill Sans MT"/>
              </a:rPr>
              <a:t>የዌቢናር መመሪያዎች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B33F-4F49-4547-A812-43852B58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m-ET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በጥያቄና መልስ ወቅት ጥያቄ ለመጠየቅ፦</a:t>
            </a:r>
          </a:p>
          <a:p>
            <a:pPr lvl="1">
              <a:spcBef>
                <a:spcPct val="0"/>
              </a:spcBef>
            </a:pPr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“እጅዎን ያውጡ” እና እድል እስኪሰጥዎት ይጠብቁ።</a:t>
            </a:r>
          </a:p>
          <a:p>
            <a:pPr lvl="1">
              <a:spcBef>
                <a:spcPct val="0"/>
              </a:spcBef>
            </a:pPr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ድምጹ ከጠፋበት እንዲያበሩ ይጠየቃሉ እና ጥያቄዎን መጠየቅ ይችላሉ።</a:t>
            </a:r>
          </a:p>
          <a:p>
            <a:pPr lvl="1">
              <a:spcBef>
                <a:spcPct val="0"/>
              </a:spcBef>
            </a:pPr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ለሁሉም ጥያቄዎች መልስ ላይኖረን ይችላል። ክትትል ከፈለጉ፣ በ DCBOE at </a:t>
            </a:r>
            <a:r>
              <a:rPr lang="am-ET" sz="2000" b="0" i="0" u="none" strike="noStrike" cap="none" baseline="0">
                <a:solidFill>
                  <a:srgbClr val="0B539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  <a:hlinkClick r:id="rId2" history="0"/>
              </a:rPr>
              <a:t>rcv@dcboe.org</a:t>
            </a:r>
            <a:r>
              <a:rPr lang="am-ET" sz="2000" b="0" i="0" u="none" strike="noStrike" cap="none" baseline="0">
                <a:solidFill>
                  <a:srgbClr val="0B539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ላይ ኢሜይል ያድርጉ።</a:t>
            </a:r>
          </a:p>
          <a:p>
            <a:pPr lvl="1">
              <a:spcBef>
                <a:spcPct val="0"/>
              </a:spcBef>
            </a:pPr>
            <a:endParaRPr lang="en-US" sz="2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01168" lvl="1" indent="0" algn="ctr">
              <a:spcBef>
                <a:spcPct val="0"/>
              </a:spcBef>
              <a:buNone/>
            </a:pPr>
            <a:r>
              <a:rPr lang="am-ET" sz="2000" b="1" i="0" u="none" strike="noStrike" cap="none" baseline="0">
                <a:solidFill>
                  <a:srgbClr val="D12027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አስፈላጊ ማስታወሻዎች፦</a:t>
            </a:r>
          </a:p>
          <a:p>
            <a:pPr lvl="1">
              <a:spcBef>
                <a:spcPct val="0"/>
              </a:spcBef>
            </a:pPr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የዲሲ የምርጫ ቦርድ ራሱን የቻለ፣ የየትኛውም ወገንተኛ ያልሆነ ወኪል ሲሆን አስተያየቶችን ማቅረብ ወይም በተፈጥሮ ወገንተኛ የሆኑ ጥያቄዎችን መመለስ አይችልም። </a:t>
            </a:r>
          </a:p>
          <a:p>
            <a:pPr lvl="1">
              <a:spcBef>
                <a:spcPct val="0"/>
              </a:spcBef>
            </a:pPr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እባክዎ በአክብሮት ይሳተፉ። </a:t>
            </a:r>
          </a:p>
          <a:p>
            <a:pPr lvl="1">
              <a:spcBef>
                <a:spcPct val="0"/>
              </a:spcBef>
            </a:pPr>
            <a:r>
              <a:rPr lang="am-ET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እባክዎ ዕድል እስኪሰጥዎ ድረስ አስተያየቶችዎን ያቆዩ። የምንችለውን ያህል ጥያቄ እንሸፍናለን።</a:t>
            </a:r>
          </a:p>
          <a:p>
            <a:pPr lvl="1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41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CD-FFD6-5CA8-764D-F9741C3B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m-ET" sz="2000" b="1" i="0" u="none" strike="noStrike" cap="all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በኮሎምቢያ ዲስትሪክት ውስጥ የደረጃ በደረጃ ድምጽ አሰጣጥ (Ranked choice voting, RCV)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2799-B81F-CDC2-4FF8-BC2A82A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94113"/>
            <a:ext cx="6662987" cy="36786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am-ET" sz="20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በኖቬምበር 2024 ጠቅላላ ምርጫ፣ መራጮች በDC ውስጥ RCVን እንደ ድምጽ መስጫ ዘዴ ያቋቋመውን የመራጮች ተነሳሽነት የሆነውን የተነሳሽነት መለኪያ ቁጥር 83 (I83) በከፍተኛ ድጋፍ አጽድቀዋል።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m-ET" sz="20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የዲሲ ምክር ቤት በ2026 የበጀት ዓመት በጀት ውስጥ RCVን በገንዘብ ደግፈዋል።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m-ET" sz="20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የDC የምርጫ ቦርድ (DC Board of Elections, DCBOE) ከጁን 16፣ 2026 የቅድመ ምርጫ እና የልዩ ምርጫዎች ጀምሮ በሚያስተዳድራቸው ሁሉም ምርጫዎች ውስጥ RCVን ይተገብራል።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8B5F8-239A-F568-763C-07F961A59578}"/>
              </a:ext>
            </a:extLst>
          </p:cNvPr>
          <p:cNvSpPr txBox="1"/>
          <p:nvPr/>
        </p:nvSpPr>
        <p:spPr>
          <a:xfrm>
            <a:off x="3281082" y="2147782"/>
            <a:ext cx="30575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36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 መጥቷል!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B173095-4AA2-85EE-7D54-C1FC05EE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5446" y="4004760"/>
            <a:ext cx="2764234" cy="22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478F0-527A-45C4-82E8-E8117105F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56" y="4004760"/>
            <a:ext cx="276782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521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CD-FFD6-5CA8-764D-F9741C3B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m-ET" sz="2000" b="1" i="0" u="none" strike="noStrike" cap="all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በኮሎምቢያ ዲስትሪክት ውስጥ የደረጃ በደረጃ ድምጽ አሰጣጥ (Ranked choice voting, RCV)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2799-B81F-CDC2-4FF8-BC2A82A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92" y="2415401"/>
            <a:ext cx="11150144" cy="4179359"/>
          </a:xfrm>
        </p:spPr>
        <p:txBody>
          <a:bodyPr numCol="2">
            <a:noAutofit/>
          </a:bodyPr>
          <a:lstStyle/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የዩናይትድ ስቴትስ ፕሬዝዳንት እና ምክትል ፕሬዝዳንት፤</a:t>
            </a:r>
          </a:p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የኮሎምቢያ ዲስትሪክት ከንቲባ፤</a:t>
            </a:r>
          </a:p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ጠቅላይ አቃቤ ህግ፤</a:t>
            </a:r>
          </a:p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የኮሎምቢያ ዲስትሪክት ምክር ቤት ሊቀመንበር፤</a:t>
            </a:r>
          </a:p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ለዩናይትድ ስቴትስ የተወካዮች ምክር ቤት ተወካይ፤</a:t>
            </a:r>
          </a:p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የኮሎምቢያ ዲስትሪክት ምክር ቤት አባላት፤</a:t>
            </a:r>
          </a:p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የክልል የትምህርት ቦርድ አባላት፤</a:t>
            </a:r>
          </a:p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የዩናይትድ ስቴትስ ሴነተር፤</a:t>
            </a:r>
          </a:p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የዩናይትድ ስቴትስ ተወካይ፤ እና</a:t>
            </a:r>
          </a:p>
          <a:p>
            <a:r>
              <a:rPr lang="am-ET" sz="24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የአካባቢ አማካሪ ኮሚሽነር።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8B5F8-239A-F568-763C-07F961A59578}"/>
              </a:ext>
            </a:extLst>
          </p:cNvPr>
          <p:cNvSpPr txBox="1"/>
          <p:nvPr/>
        </p:nvSpPr>
        <p:spPr>
          <a:xfrm>
            <a:off x="692032" y="2021825"/>
            <a:ext cx="6480008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20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የቅድመ ምርጫዎች፣ ጠቅላላ ምርጫዎች እና ልዩ ምርጫዎች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0818E-AE16-4AB1-8DA0-5A7648A7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55" y="4122966"/>
            <a:ext cx="276782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092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3C440B-655D-8D91-D49D-B89BF990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m-ET" sz="2400" b="1" i="0" u="none" strike="noStrike" cap="all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 ምንድን ነው እና እንዴት ይሰራል?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8204A77-8871-7CA4-85C2-38F5E5E04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02302"/>
            <a:ext cx="6480008" cy="4580886"/>
          </a:xfrm>
        </p:spPr>
        <p:txBody>
          <a:bodyPr>
            <a:noAutofit/>
          </a:bodyPr>
          <a:lstStyle/>
          <a:p>
            <a:r>
              <a:rPr lang="am-ET" sz="20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በርካታ RCV ሞዴሎች እንዳሉ እባክዎ ልብ ይበሉ። በDC እየተተገበረ ያለው የRCV ሞዴል በDCBOE ሳይሆን በI83 ጽሑፍ የተወሰነ ነው።</a:t>
            </a:r>
          </a:p>
          <a:p>
            <a:r>
              <a:rPr lang="am-ET" sz="20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ከሕጉ ጋር የሚጣጣሙ ደንቦችን የማርቀቅ ኃላፊነት የDCBOE ነው። </a:t>
            </a:r>
          </a:p>
          <a:p>
            <a:r>
              <a:rPr lang="am-ET" sz="20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 ቢያንስ ሶስት ብቁ የድምጽ መስጫ ወረቀት መዳረሻ ያላቸው እጩዎችን በያዘ እያንዳንዱ ውድድር ላይ ይተገበራል።</a:t>
            </a:r>
          </a:p>
          <a:p>
            <a:r>
              <a:rPr lang="am-ET" sz="20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በRCV ውድድሮች ውስጥ፣ ድምጽ ሰጪዎች አንድ ብቻ ከመምረጥ ይልቅ እጩዎችን በምርጫ ቅደም ተከተል ደረጃ ሊሰጡ ይችላሉ።</a:t>
            </a:r>
          </a:p>
          <a:p>
            <a:r>
              <a:rPr lang="am-ET" sz="20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የድምጽ መስጫ ወረቀቶች አንድ እጩ አብላጫ ድምጽ (ቢያንስ 50%) እስኪያገኝ ድረስ በዙሮች ይቆጠራሉ</a:t>
            </a:r>
            <a:r>
              <a:rPr lang="am-ET" sz="2200" b="0" i="0" u="none" strike="noStrike" cap="none" baseline="0" dirty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።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ABCB7-BE2D-4AC6-AF70-306217EE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993" y="729658"/>
            <a:ext cx="3549679" cy="60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55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4E79C6-9D3F-5E93-2D25-8C230E9C313F}"/>
              </a:ext>
            </a:extLst>
          </p:cNvPr>
          <p:cNvSpPr txBox="1"/>
          <p:nvPr/>
        </p:nvSpPr>
        <p:spPr>
          <a:xfrm>
            <a:off x="487277" y="2419762"/>
            <a:ext cx="5976275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am-ET" sz="2000" b="0" i="0" u="none" strike="noStrike" cap="none" baseline="0" dirty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(በአንዱ አምድ አንድ ክበብ ውስጥ ብቻ ይሙሉ)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am-ET" sz="2000" b="0" i="0" u="none" strike="noStrike" cap="none" baseline="0" dirty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እስከ አምስት እጩዎች ደረጃ ይስጡ።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am-ET" sz="2000" b="0" i="0" u="none" strike="noStrike" cap="none" baseline="0" dirty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ለተጨማሪ እጩዎች ደረጃ መስጠት የእርስዎን 1</a:t>
            </a:r>
            <a:r>
              <a:rPr lang="am-ET" sz="2000" b="0" i="0" u="none" strike="noStrike" cap="none" baseline="30000" dirty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ኛ</a:t>
            </a:r>
            <a:r>
              <a:rPr lang="am-ET" sz="2000" b="0" i="0" u="none" strike="noStrike" cap="none" baseline="0" dirty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ምርጫ አይጎዳም።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am-ET" sz="2000" b="0" i="0" u="none" strike="noStrike" cap="none" baseline="0" dirty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ድምጽ ሰጪዎች ለእጩዎች ደረጃ እንዲሰጡ አይጠየቁም። ድምጽ ሰጪዎች ከፈለጉ አንድ እጩ ብቻ ሊመርጡ ይችላሉ።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E08FA53-8E53-76E5-CE5D-9470CC31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50" y="841473"/>
            <a:ext cx="11029616" cy="988332"/>
          </a:xfrm>
        </p:spPr>
        <p:txBody>
          <a:bodyPr>
            <a:normAutofit/>
          </a:bodyPr>
          <a:lstStyle/>
          <a:p>
            <a:r>
              <a:rPr lang="am-ET" sz="2000" b="1" i="0" u="none" strike="noStrike" cap="all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የድምጽ መስጫ ወረቀትዎን እንዴት ምልክት እንደሚያደርጉ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6CD78-CE9C-4E43-9D44-C592CB89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" t="-7975" r="-205" b="8879"/>
          <a:stretch>
            <a:fillRect/>
          </a:stretch>
        </p:blipFill>
        <p:spPr>
          <a:xfrm>
            <a:off x="7470854" y="62044"/>
            <a:ext cx="4371574" cy="67959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D847C0-CD75-EA16-7713-BA7C1A24EFB7}"/>
              </a:ext>
            </a:extLst>
          </p:cNvPr>
          <p:cNvSpPr/>
          <p:nvPr/>
        </p:nvSpPr>
        <p:spPr>
          <a:xfrm>
            <a:off x="10008855" y="1990164"/>
            <a:ext cx="175051" cy="857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996020-E062-2E18-724B-BC48599F691C}"/>
              </a:ext>
            </a:extLst>
          </p:cNvPr>
          <p:cNvSpPr/>
          <p:nvPr/>
        </p:nvSpPr>
        <p:spPr>
          <a:xfrm>
            <a:off x="10720865" y="463537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7778D0-1EC9-2C17-29F7-026C0763564C}"/>
              </a:ext>
            </a:extLst>
          </p:cNvPr>
          <p:cNvSpPr/>
          <p:nvPr/>
        </p:nvSpPr>
        <p:spPr>
          <a:xfrm>
            <a:off x="10350254" y="2734856"/>
            <a:ext cx="173633" cy="903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373915-D9C2-8CDB-DE69-E41070E1E828}"/>
              </a:ext>
            </a:extLst>
          </p:cNvPr>
          <p:cNvSpPr/>
          <p:nvPr/>
        </p:nvSpPr>
        <p:spPr>
          <a:xfrm>
            <a:off x="11065006" y="4242899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BB7882-F7F7-6176-0D49-8BF8183343B2}"/>
              </a:ext>
            </a:extLst>
          </p:cNvPr>
          <p:cNvSpPr/>
          <p:nvPr/>
        </p:nvSpPr>
        <p:spPr>
          <a:xfrm>
            <a:off x="11428023" y="347933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E7E37B-D5EA-0D45-46B1-49D27225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14930" y="2414138"/>
            <a:ext cx="3427498" cy="33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6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747569-1BC4-3263-C5EA-396CAB2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ማስወገድ የሚገባዎት – የደረጃ አሰጣጥ ስህተቶች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26EA2-F740-4F6F-B2D4-29F9AF99E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36" b="47745"/>
          <a:stretch>
            <a:fillRect/>
          </a:stretch>
        </p:blipFill>
        <p:spPr>
          <a:xfrm>
            <a:off x="1406175" y="2122098"/>
            <a:ext cx="4109117" cy="40856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7FA505-398B-5E43-0F20-1905D3660889}"/>
              </a:ext>
            </a:extLst>
          </p:cNvPr>
          <p:cNvSpPr/>
          <p:nvPr/>
        </p:nvSpPr>
        <p:spPr>
          <a:xfrm>
            <a:off x="3841770" y="412081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672BF5-7AF6-F33F-F851-1ACF82232DED}"/>
              </a:ext>
            </a:extLst>
          </p:cNvPr>
          <p:cNvSpPr/>
          <p:nvPr/>
        </p:nvSpPr>
        <p:spPr>
          <a:xfrm>
            <a:off x="4430950" y="2147677"/>
            <a:ext cx="383158" cy="40610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B1D114-2D27-1412-FA6B-A1F5AB718F4B}"/>
              </a:ext>
            </a:extLst>
          </p:cNvPr>
          <p:cNvSpPr/>
          <p:nvPr/>
        </p:nvSpPr>
        <p:spPr>
          <a:xfrm>
            <a:off x="4110910" y="2147677"/>
            <a:ext cx="320040" cy="40610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A4F2AC-90FD-6E0D-DC06-CA62D52C7314}"/>
              </a:ext>
            </a:extLst>
          </p:cNvPr>
          <p:cNvSpPr/>
          <p:nvPr/>
        </p:nvSpPr>
        <p:spPr>
          <a:xfrm>
            <a:off x="4182187" y="412081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83D33-ACC4-02CF-E93B-8A7615D2DA9E}"/>
              </a:ext>
            </a:extLst>
          </p:cNvPr>
          <p:cNvSpPr/>
          <p:nvPr/>
        </p:nvSpPr>
        <p:spPr>
          <a:xfrm>
            <a:off x="4522996" y="4122050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A7764-B195-49A8-9EAC-7C4BFEBE2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812" y="2124062"/>
            <a:ext cx="4109060" cy="40846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D57C821-95D2-8E65-1387-4D6056B408BF}"/>
              </a:ext>
            </a:extLst>
          </p:cNvPr>
          <p:cNvSpPr/>
          <p:nvPr/>
        </p:nvSpPr>
        <p:spPr>
          <a:xfrm>
            <a:off x="9142497" y="370942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8053C5-E541-3C10-5594-E94E1ED43EC6}"/>
              </a:ext>
            </a:extLst>
          </p:cNvPr>
          <p:cNvSpPr/>
          <p:nvPr/>
        </p:nvSpPr>
        <p:spPr>
          <a:xfrm>
            <a:off x="9359769" y="2123080"/>
            <a:ext cx="344235" cy="40846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20D759-B295-2038-4189-0DE4D67E9209}"/>
              </a:ext>
            </a:extLst>
          </p:cNvPr>
          <p:cNvSpPr/>
          <p:nvPr/>
        </p:nvSpPr>
        <p:spPr>
          <a:xfrm>
            <a:off x="9690847" y="2123080"/>
            <a:ext cx="358893" cy="40846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01F391-B1CD-FE37-2CED-6ED58A940F28}"/>
              </a:ext>
            </a:extLst>
          </p:cNvPr>
          <p:cNvSpPr/>
          <p:nvPr/>
        </p:nvSpPr>
        <p:spPr>
          <a:xfrm>
            <a:off x="9473575" y="412081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873295-A64B-9CAF-4DE9-13F46F74835B}"/>
              </a:ext>
            </a:extLst>
          </p:cNvPr>
          <p:cNvSpPr/>
          <p:nvPr/>
        </p:nvSpPr>
        <p:spPr>
          <a:xfrm>
            <a:off x="9473575" y="4551626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24DD8-C544-F46C-8778-00E9EF1386B8}"/>
              </a:ext>
            </a:extLst>
          </p:cNvPr>
          <p:cNvSpPr/>
          <p:nvPr/>
        </p:nvSpPr>
        <p:spPr>
          <a:xfrm>
            <a:off x="9788128" y="498422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0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2" grpId="0" animBg="1"/>
      <p:bldP spid="21" grpId="0" animBg="1"/>
      <p:bldP spid="22" grpId="0" animBg="1"/>
      <p:bldP spid="16" grpId="0" animBg="1"/>
      <p:bldP spid="15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4.0.611"/>
  <p:tag name="AS_RELEASE_DATE" val="2025.07.31"/>
  <p:tag name="AS_TITLE" val="Aspose.Slides for Java"/>
  <p:tag name="AS_VERSION" val="25.7"/>
</p:tagLst>
</file>

<file path=ppt/theme/theme1.xml><?xml version="1.0" encoding="utf-8"?>
<a:theme xmlns:a="http://schemas.openxmlformats.org/drawingml/2006/main" name="Divide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Gill Sans MT" panose="020B0502020104020203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Gill Sans MT" panose="020B0502020104020203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944</Words>
  <Application>Microsoft Office PowerPoint</Application>
  <PresentationFormat>Widescreen</PresentationFormat>
  <Paragraphs>134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Phosphate Solid</vt:lpstr>
      <vt:lpstr>Wingdings</vt:lpstr>
      <vt:lpstr>Wingdings 2</vt:lpstr>
      <vt:lpstr>Dividend</vt:lpstr>
      <vt:lpstr>ደረጃ በደረጃ የምርጫ ድምጽ አሰጣጥ</vt:lpstr>
      <vt:lpstr>አጀንዳ</vt:lpstr>
      <vt:lpstr>የዌቢናር መመሪያዎች</vt:lpstr>
      <vt:lpstr>የዌቢናር መመሪያዎች</vt:lpstr>
      <vt:lpstr>በኮሎምቢያ ዲስትሪክት ውስጥ የደረጃ በደረጃ ድምጽ አሰጣጥ (Ranked choice voting, RCV)</vt:lpstr>
      <vt:lpstr>በኮሎምቢያ ዲስትሪክት ውስጥ የደረጃ በደረጃ ድምጽ አሰጣጥ (Ranked choice voting, RCV)</vt:lpstr>
      <vt:lpstr>RCV ምንድን ነው እና እንዴት ይሰራል?</vt:lpstr>
      <vt:lpstr>የድምጽ መስጫ ወረቀትዎን እንዴት ምልክት እንደሚያደርጉ</vt:lpstr>
      <vt:lpstr>ማስወገድ የሚገባዎት – የደረጃ አሰጣጥ ስህተቶች</vt:lpstr>
      <vt:lpstr>ማስወገድ የሚገባዎት - መዝለል</vt:lpstr>
      <vt:lpstr>እባክዎን ልብ ይበሉ</vt:lpstr>
      <vt:lpstr>PowerPoint Presentation</vt:lpstr>
      <vt:lpstr>ምን መጠበቅ አለብዎት?</vt:lpstr>
      <vt:lpstr>ትምህርት እና መዳረስ</vt:lpstr>
      <vt:lpstr>አስፈላጊ የጁን 16፣ 2026 የቅድመ ምርጫ እና የልዩ ምርጫ ቀናት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Ranked choice  voting</dc:title>
  <dc:creator>Ben Hinchman</dc:creator>
  <cp:lastModifiedBy>Wesley Sardinha</cp:lastModifiedBy>
  <cp:revision>81</cp:revision>
  <cp:lastPrinted>2026-02-06T18:22:05Z</cp:lastPrinted>
  <dcterms:created xsi:type="dcterms:W3CDTF">2026-01-26T19:34:40Z</dcterms:created>
  <dcterms:modified xsi:type="dcterms:W3CDTF">2026-05-12T18:28:55Z</dcterms:modified>
</cp:coreProperties>
</file>