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8"/>
  </p:notesMasterIdLst>
  <p:sldIdLst>
    <p:sldId id="256" r:id="rId2"/>
    <p:sldId id="271" r:id="rId3"/>
    <p:sldId id="272" r:id="rId4"/>
    <p:sldId id="273" r:id="rId5"/>
    <p:sldId id="257" r:id="rId6"/>
    <p:sldId id="266" r:id="rId7"/>
    <p:sldId id="258" r:id="rId8"/>
    <p:sldId id="260" r:id="rId9"/>
    <p:sldId id="259" r:id="rId10"/>
    <p:sldId id="261" r:id="rId11"/>
    <p:sldId id="268" r:id="rId12"/>
    <p:sldId id="262" r:id="rId13"/>
    <p:sldId id="274" r:id="rId14"/>
    <p:sldId id="264" r:id="rId15"/>
    <p:sldId id="270" r:id="rId16"/>
    <p:sldId id="265" r:id="rId17"/>
  </p:sldIdLst>
  <p:sldSz cx="12192000" cy="6858000"/>
  <p:notesSz cx="6985000" cy="92837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5D49A0E-9284-D84A-8021-C9903127BBDE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0579A71-8C09-3441-BA2F-FC70D746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38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22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4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3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3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3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5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4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547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60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53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137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570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0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66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876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98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101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13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rcv@dcboe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vectors/tick-mark-ok-symbol-yes-checkbox-29016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2C6B-6F6E-1F7A-5502-01149FDD4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664934"/>
          </a:xfrm>
        </p:spPr>
        <p:txBody>
          <a:bodyPr>
            <a:normAutofit/>
          </a:bodyPr>
          <a:lstStyle/>
          <a:p>
            <a:r>
              <a:rPr lang="ko-KR" sz="3600" b="1" i="0" u="none" strike="noStrike" cap="all" baseline="0">
                <a:solidFill>
                  <a:srgbClr val="0F6FC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순위 선택 투표제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2C62D-B62D-696E-2476-99C1264EA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685367"/>
            <a:ext cx="10993546" cy="1400400"/>
          </a:xfrm>
        </p:spPr>
        <p:txBody>
          <a:bodyPr>
            <a:normAutofit/>
          </a:bodyPr>
          <a:lstStyle/>
          <a:p>
            <a:r>
              <a:rPr lang="ko-KR" sz="2400" b="0" i="0" u="none" strike="noStrike" cap="all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2026년 실시 정보</a:t>
            </a:r>
          </a:p>
          <a:p>
            <a:r>
              <a:rPr lang="ko-KR" sz="2400" b="0" i="0" u="none" strike="noStrike" cap="all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웨비나 시리즈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49946-A2C5-4407-9F55-73C8692C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42" y="3206165"/>
            <a:ext cx="3184915" cy="30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229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747569-1BC4-3263-C5EA-396CAB27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피해야 할 실수 - 건너뛰기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3D5BC-5AD8-435F-BDC6-9FFAE7F08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10" y="2124817"/>
            <a:ext cx="4109060" cy="408467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7FA505-398B-5E43-0F20-1905D3660889}"/>
              </a:ext>
            </a:extLst>
          </p:cNvPr>
          <p:cNvSpPr/>
          <p:nvPr/>
        </p:nvSpPr>
        <p:spPr>
          <a:xfrm>
            <a:off x="3841770" y="370942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3F050-E92E-5D96-79FE-6C1D12EB9F4A}"/>
              </a:ext>
            </a:extLst>
          </p:cNvPr>
          <p:cNvSpPr/>
          <p:nvPr/>
        </p:nvSpPr>
        <p:spPr>
          <a:xfrm>
            <a:off x="4106432" y="2129602"/>
            <a:ext cx="345288" cy="40961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A83D33-ACC4-02CF-E93B-8A7615D2DA9E}"/>
              </a:ext>
            </a:extLst>
          </p:cNvPr>
          <p:cNvSpPr/>
          <p:nvPr/>
        </p:nvSpPr>
        <p:spPr>
          <a:xfrm>
            <a:off x="4522996" y="4122050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A4F2AC-90FD-6E0D-DC06-CA62D52C7314}"/>
              </a:ext>
            </a:extLst>
          </p:cNvPr>
          <p:cNvSpPr/>
          <p:nvPr/>
        </p:nvSpPr>
        <p:spPr>
          <a:xfrm>
            <a:off x="4845127" y="4551626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A5D143-4E6F-4B9D-85E2-3BC16659D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777" y="2124817"/>
            <a:ext cx="4109060" cy="40846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0ABA4-117E-A9AA-9CD7-105A350045F3}"/>
              </a:ext>
            </a:extLst>
          </p:cNvPr>
          <p:cNvSpPr/>
          <p:nvPr/>
        </p:nvSpPr>
        <p:spPr>
          <a:xfrm>
            <a:off x="9017371" y="2142565"/>
            <a:ext cx="345404" cy="40669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FDD51-831A-01F7-DB2D-6090CF9C0984}"/>
              </a:ext>
            </a:extLst>
          </p:cNvPr>
          <p:cNvSpPr/>
          <p:nvPr/>
        </p:nvSpPr>
        <p:spPr>
          <a:xfrm>
            <a:off x="9359664" y="2142565"/>
            <a:ext cx="345404" cy="40669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D3705-E558-0A83-285F-4C3E68DAD0A5}"/>
              </a:ext>
            </a:extLst>
          </p:cNvPr>
          <p:cNvSpPr/>
          <p:nvPr/>
        </p:nvSpPr>
        <p:spPr>
          <a:xfrm>
            <a:off x="9705068" y="2124809"/>
            <a:ext cx="345288" cy="40846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D24DD8-C544-F46C-8778-00E9EF1386B8}"/>
              </a:ext>
            </a:extLst>
          </p:cNvPr>
          <p:cNvSpPr/>
          <p:nvPr/>
        </p:nvSpPr>
        <p:spPr>
          <a:xfrm>
            <a:off x="9803170" y="4551626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23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747569-1BC4-3263-C5EA-396CAB27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참고</a:t>
            </a:r>
            <a:r>
              <a:rPr lang="ko-KR" sz="2800" b="0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7F7F7-56D9-D71D-8310-6E7468498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77479"/>
            <a:ext cx="10353508" cy="36783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선거에서 50% 이상의 득표율을 얻은 후보자가 없는 경우 RCV 집계 절차를 시작합니다.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각 집계 라운드에서 최저 득표 후보자는 투표용지에서 제외됩니다.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선거에서 최대 다섯(5) 명의 후보자 순위를 매긴 경우에도 한 번에 1개 투표만 유효합니다.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첫 번째 후보자를 선택한 후, 해당 후보자가 계속해서 유효한 후보로 남아 있는 한 최상위 선택 후보자에 대한 투표가 유지됩니다.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931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0184744-E8AA-84CA-AC13-BCE6C65F01D2}"/>
              </a:ext>
            </a:extLst>
          </p:cNvPr>
          <p:cNvSpPr/>
          <p:nvPr/>
        </p:nvSpPr>
        <p:spPr>
          <a:xfrm>
            <a:off x="8428671" y="596592"/>
            <a:ext cx="3312795" cy="693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9AB36C-BC89-2B66-4DDB-C1D0232E1038}"/>
              </a:ext>
            </a:extLst>
          </p:cNvPr>
          <p:cNvSpPr txBox="1"/>
          <p:nvPr/>
        </p:nvSpPr>
        <p:spPr>
          <a:xfrm>
            <a:off x="8425270" y="689099"/>
            <a:ext cx="3470910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700" b="1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집계 절차</a:t>
            </a:r>
            <a:endParaRPr lang="en-US" sz="2700" b="1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C3C5E8-2386-6624-79C3-773871A8F773}"/>
              </a:ext>
            </a:extLst>
          </p:cNvPr>
          <p:cNvSpPr txBox="1"/>
          <p:nvPr/>
        </p:nvSpPr>
        <p:spPr>
          <a:xfrm>
            <a:off x="777675" y="754613"/>
            <a:ext cx="19431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0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라운드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DB640-A339-3C01-7538-FE9C10A6FBD1}"/>
              </a:ext>
            </a:extLst>
          </p:cNvPr>
          <p:cNvSpPr txBox="1"/>
          <p:nvPr/>
        </p:nvSpPr>
        <p:spPr>
          <a:xfrm>
            <a:off x="777675" y="1057420"/>
            <a:ext cx="246888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0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첫 번째 선택이 집계됩니다.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D1CFE0-C138-C254-A0C0-CD45D01398E4}"/>
              </a:ext>
            </a:extLst>
          </p:cNvPr>
          <p:cNvSpPr txBox="1"/>
          <p:nvPr/>
        </p:nvSpPr>
        <p:spPr>
          <a:xfrm>
            <a:off x="777675" y="2778759"/>
            <a:ext cx="19431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0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라운드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D8E0D-B1C4-1F1D-6377-A4C41EA3FA03}"/>
              </a:ext>
            </a:extLst>
          </p:cNvPr>
          <p:cNvSpPr txBox="1"/>
          <p:nvPr/>
        </p:nvSpPr>
        <p:spPr>
          <a:xfrm>
            <a:off x="777675" y="4885272"/>
            <a:ext cx="19431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0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라운드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2AC34E-DEC3-2C78-FC02-5B6E2D5960DB}"/>
              </a:ext>
            </a:extLst>
          </p:cNvPr>
          <p:cNvSpPr txBox="1"/>
          <p:nvPr/>
        </p:nvSpPr>
        <p:spPr>
          <a:xfrm>
            <a:off x="777675" y="3106854"/>
            <a:ext cx="322643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0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최저 득표 후보자가 탈락합니다. 해당 투표용지는 유권자가 다음으로 선택한 후보에게로 이월됩니다.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39B56B-0E6D-6AA5-5A71-C1EBE7231C4A}"/>
              </a:ext>
            </a:extLst>
          </p:cNvPr>
          <p:cNvSpPr txBox="1"/>
          <p:nvPr/>
        </p:nvSpPr>
        <p:spPr>
          <a:xfrm>
            <a:off x="777675" y="5188565"/>
            <a:ext cx="2639513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0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이 절차는 과반수를 차지한 후보자가 나올 때까지 계속됩니다.</a:t>
            </a:r>
          </a:p>
        </p:txBody>
      </p:sp>
      <p:pic>
        <p:nvPicPr>
          <p:cNvPr id="30" name="Graphic 29" descr="Trophy">
            <a:extLst>
              <a:ext uri="{FF2B5EF4-FFF2-40B4-BE49-F238E27FC236}">
                <a16:creationId xmlns:a16="http://schemas.microsoft.com/office/drawing/2014/main" id="{FD6C8156-BC6A-01CA-E538-2E13294B4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5430" y="4670405"/>
            <a:ext cx="1036320" cy="1036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A104E07-D463-0C83-856C-82380CECD83B}"/>
              </a:ext>
            </a:extLst>
          </p:cNvPr>
          <p:cNvSpPr txBox="1"/>
          <p:nvPr/>
        </p:nvSpPr>
        <p:spPr>
          <a:xfrm>
            <a:off x="9491254" y="4746773"/>
            <a:ext cx="412024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9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Phosphate Solid"/>
                <a:ea typeface="Phosphate Solid"/>
                <a:cs typeface="Phosphate Solid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836DF8-3E79-FD9E-3BEA-57ABCE71FD6B}"/>
              </a:ext>
            </a:extLst>
          </p:cNvPr>
          <p:cNvSpPr txBox="1"/>
          <p:nvPr/>
        </p:nvSpPr>
        <p:spPr>
          <a:xfrm>
            <a:off x="9328785" y="5579864"/>
            <a:ext cx="7162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800" b="1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당선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C4A5B05-E27F-C23E-07C9-4D2A08B20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360" y="694688"/>
            <a:ext cx="4191000" cy="16637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F09984-F07B-915D-937F-3D3459BCF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872" y="2778759"/>
            <a:ext cx="4305300" cy="165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57FD3F-9188-056F-0516-928D94524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109" y="4853251"/>
            <a:ext cx="444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97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0EB7A-00A9-434A-2C91-895CE1A9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무엇을 기대할 수 있습니까?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10A55-8CBA-0E52-6802-B673D56B3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059" y="2001506"/>
            <a:ext cx="5087075" cy="536005"/>
          </a:xfrm>
        </p:spPr>
        <p:txBody>
          <a:bodyPr/>
          <a:lstStyle/>
          <a:p>
            <a:r>
              <a:rPr lang="ko-KR" sz="22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투표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39624-C6DF-9680-3C0D-FE554A80C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73" y="2574433"/>
            <a:ext cx="4988336" cy="2813051"/>
          </a:xfrm>
        </p:spPr>
        <p:txBody>
          <a:bodyPr>
            <a:normAutofit/>
          </a:bodyPr>
          <a:lstStyle/>
          <a:p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투표용지 표기에 시간이 더 소요될 수 있습니다.</a:t>
            </a:r>
          </a:p>
          <a:p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 관련 지침은 투표 센터에서 확인할 수 있습니다.</a:t>
            </a:r>
          </a:p>
          <a:p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우편 투표 패키지에는 RCV 지침이 포함되어 있습니다.</a:t>
            </a:r>
          </a:p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F7007C-B5A7-8F97-3A43-8DD55A42A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042" y="1984138"/>
            <a:ext cx="5087073" cy="553373"/>
          </a:xfrm>
        </p:spPr>
        <p:txBody>
          <a:bodyPr/>
          <a:lstStyle/>
          <a:p>
            <a:r>
              <a:rPr lang="ko-KR" sz="22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결과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4BF058-7C51-3804-55FE-E3A0D754B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1888" y="2574433"/>
            <a:ext cx="5968323" cy="3826048"/>
          </a:xfrm>
        </p:spPr>
        <p:txBody>
          <a:bodyPr>
            <a:normAutofit/>
          </a:bodyPr>
          <a:lstStyle/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결과 보고서가 이전 선거 보고서와 다를 수 있습니다.</a:t>
            </a:r>
          </a:p>
          <a:p>
            <a:pPr lvl="1"/>
            <a:r>
              <a:rPr lang="ko-KR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기타 관할 지역 모범 사례 보기</a:t>
            </a:r>
          </a:p>
          <a:p>
            <a:pPr lvl="1"/>
            <a:r>
              <a:rPr lang="ko-KR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투명성이 핵심입니다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결과는 계속해서 DCBOE 웹사이트에서 확인할 수 있습니다.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결과 보고 일정은 이전 선거와 다를 수 있습니다.</a:t>
            </a:r>
          </a:p>
          <a:p>
            <a:pPr lvl="1"/>
            <a:r>
              <a:rPr lang="ko-KR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일정 결정 중</a:t>
            </a:r>
          </a:p>
          <a:p>
            <a:pPr lvl="1"/>
            <a:r>
              <a:rPr lang="ko-KR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예비 결과는 계속해서 선거 당일 밤에 게시됩니다.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67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7365-5EF4-D81B-C3DB-C6B723E3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교육 및 홍보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DF448-4613-E5F0-6872-6BEA66A0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106707"/>
            <a:ext cx="5087075" cy="412376"/>
          </a:xfrm>
        </p:spPr>
        <p:txBody>
          <a:bodyPr/>
          <a:lstStyle/>
          <a:p>
            <a:r>
              <a:rPr lang="ko-KR" sz="22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이용 가능한 리소스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21551-AC12-8795-55EA-0D6305B29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2608092"/>
            <a:ext cx="5393100" cy="3570917"/>
          </a:xfrm>
        </p:spPr>
        <p:txBody>
          <a:bodyPr>
            <a:noAutofit/>
          </a:bodyPr>
          <a:lstStyle/>
          <a:p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DCBOE 웹사이트 RCV 페이지</a:t>
            </a:r>
          </a:p>
          <a:p>
            <a:pPr lvl="1"/>
            <a:r>
              <a:rPr lang="ko-KR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선거 집계 시뮬레이터 도구</a:t>
            </a:r>
          </a:p>
          <a:p>
            <a:pPr lvl="1"/>
            <a:r>
              <a:rPr lang="ko-KR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설명 동영상</a:t>
            </a:r>
          </a:p>
          <a:p>
            <a:pPr lvl="1"/>
            <a:r>
              <a:rPr lang="ko-KR" sz="18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자주 묻는 질문</a:t>
            </a: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DCBOE 리소스 랩</a:t>
            </a:r>
          </a:p>
          <a:p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팜 카드</a:t>
            </a:r>
          </a:p>
          <a:p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대면 및 가상 연설 참여 </a:t>
            </a:r>
          </a:p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E3408-2E01-B4BD-65B5-E247F841E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0982" y="1969135"/>
            <a:ext cx="5087073" cy="553373"/>
          </a:xfrm>
        </p:spPr>
        <p:txBody>
          <a:bodyPr/>
          <a:lstStyle/>
          <a:p>
            <a:r>
              <a:rPr lang="ko-KR" sz="22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곧 투표 예정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0BCD0-78DB-E117-D81E-477248F53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8" y="2608092"/>
            <a:ext cx="5393100" cy="2934999"/>
          </a:xfrm>
        </p:spPr>
        <p:txBody>
          <a:bodyPr>
            <a:normAutofit/>
          </a:bodyPr>
          <a:lstStyle/>
          <a:p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유권자 안내서</a:t>
            </a:r>
          </a:p>
          <a:p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투표 안내 우편물</a:t>
            </a:r>
          </a:p>
          <a:p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D23BD6-3C42-44E6-A377-A9A53811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834" y="3766048"/>
            <a:ext cx="2764234" cy="22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508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7365-5EF4-D81B-C3DB-C6B723E3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2026년 6월 16일 중요 예비선거 및 특별선거 날짜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21551-AC12-8795-55EA-0D6305B29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171140"/>
            <a:ext cx="5414682" cy="3570917"/>
          </a:xfrm>
        </p:spPr>
        <p:txBody>
          <a:bodyPr>
            <a:noAutofit/>
          </a:bodyPr>
          <a:lstStyle/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ko-KR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2026년 5월 11일 월요일</a:t>
            </a:r>
            <a:endParaRPr lang="en-US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ko-KR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DCBOE는 모든 적격 등록 DC 유권자에게 투표용지를 우편으로 발송하기 시작합니다. </a:t>
            </a:r>
          </a:p>
          <a:p>
            <a:pPr marL="324000" lvl="1" indent="0">
              <a:spcBef>
                <a:spcPct val="0"/>
              </a:spcBef>
              <a:spcAft>
                <a:spcPct val="0"/>
              </a:spcAft>
              <a:buNone/>
            </a:pPr>
            <a:endParaRPr lang="en-US" sz="2000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ko-KR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2026년 5월 22일 금요일~2026년 6월 16일 화요일 오후 8시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ko-KR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55개의 우편 투표함이 개함됩니다.</a:t>
            </a:r>
          </a:p>
          <a:p>
            <a:pPr lvl="1">
              <a:spcBef>
                <a:spcPct val="0"/>
              </a:spcBef>
              <a:spcAft>
                <a:spcPct val="0"/>
              </a:spcAft>
            </a:pPr>
            <a:endParaRPr lang="en-US" sz="2000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ko-KR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2026년 5월 26일 화요일</a:t>
            </a:r>
            <a:endParaRPr lang="en-US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ko-KR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등록된 유권자의 정당 소속 변경 및 우편, 온라인을 통해 제출한 유권자 등록 신청서 접수 마감일</a:t>
            </a:r>
            <a:br>
              <a:rPr sz="1800"/>
            </a:b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EB6BC-B791-4F78-9484-3A0EA291AFFD}"/>
              </a:ext>
            </a:extLst>
          </p:cNvPr>
          <p:cNvSpPr txBox="1"/>
          <p:nvPr/>
        </p:nvSpPr>
        <p:spPr>
          <a:xfrm>
            <a:off x="6096000" y="2171140"/>
            <a:ext cx="5514807" cy="26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ko-KR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2026년 6월 8일 월요일~2026년 6월 14일 일요일</a:t>
            </a:r>
            <a:endParaRPr 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ko-KR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사전 투표소는 오전 8시 30분~오후 7시까지 운영됩니다. 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ko-KR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2026년 6월 16일 화요일~선거일</a:t>
            </a:r>
            <a:endParaRPr lang="en-US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ko-KR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투표소는 오전 7시~오후 8시까지 운영됩니다.</a:t>
            </a:r>
            <a:endParaRPr lang="en-US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ko-KR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오후 8시까지 줄을 서서 대기할 경우 투표가 가능합니다.</a:t>
            </a:r>
            <a:endParaRPr lang="en-US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ko-KR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미국 우정공사를 통해 발송된 모든 투표용지는 2026년 6월 16일 화요일까지 소인이 찍히고 2026년 6월 26일 금요일까지 접수되어야 집계됩니다.</a:t>
            </a:r>
            <a:endParaRPr lang="en-US" b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074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27898-60B7-1913-62C5-66CE6AC22C76}"/>
              </a:ext>
            </a:extLst>
          </p:cNvPr>
          <p:cNvSpPr txBox="1"/>
          <p:nvPr/>
        </p:nvSpPr>
        <p:spPr>
          <a:xfrm>
            <a:off x="4303727" y="4422390"/>
            <a:ext cx="358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2400" b="1" i="0" u="none" strike="noStrike" cap="none" baseline="0" dirty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www.dcboe.org를 방문하십시오</a:t>
            </a:r>
            <a:r>
              <a:rPr lang="ko-KR" sz="2400" b="0" i="0" u="none" strike="noStrike" cap="none" baseline="0" dirty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A2449-D0FA-B1CD-D334-4C94A902781A}"/>
              </a:ext>
            </a:extLst>
          </p:cNvPr>
          <p:cNvSpPr txBox="1"/>
          <p:nvPr/>
        </p:nvSpPr>
        <p:spPr>
          <a:xfrm>
            <a:off x="843914" y="5520675"/>
            <a:ext cx="1050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2400" b="1" i="0" u="none" strike="noStrike" cap="none" baseline="0" dirty="0">
                <a:solidFill>
                  <a:srgbClr val="0F6FC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연설 참여에 대한 자세한 내용은 다음으로 문의하십시오.</a:t>
            </a:r>
          </a:p>
          <a:p>
            <a:pPr algn="ctr"/>
            <a:r>
              <a:rPr lang="ko-KR" sz="2400" b="1" i="0" u="none" strike="noStrike" cap="none" baseline="0" dirty="0">
                <a:solidFill>
                  <a:srgbClr val="0B539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Outreach@dcboe.org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D7EB1-E129-4046-A3F6-DCD1169F1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90" y="719312"/>
            <a:ext cx="3800220" cy="37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23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33CD-FFD6-5CA8-764D-F9741C3B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주제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2799-B81F-CDC2-4FF8-BC2A82AD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57959"/>
            <a:ext cx="6662987" cy="3678612"/>
          </a:xfrm>
        </p:spPr>
        <p:txBody>
          <a:bodyPr>
            <a:no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소개 및 지침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 소개 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DC에서 RCV는 어떻게 운영됩니까? 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투표용지 표기 방법 및 피해야 할 실수 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집계 절차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선거일에 예상되는 사항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이용 가능한 RCV 리소스 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중요 예비선거 및 특별선거 날짜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질문 및 답변</a:t>
            </a:r>
          </a:p>
          <a:p>
            <a:pPr marL="0" indent="0">
              <a:buNone/>
            </a:pPr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478F0-527A-45C4-82E8-E8117105F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049" y="2730231"/>
            <a:ext cx="276782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816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9B6-BCBA-4004-9291-CE0CBC2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0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Gill Sans MT"/>
                <a:ea typeface="Gill Sans MT"/>
                <a:cs typeface="Gill Sans MT"/>
              </a:rPr>
              <a:t>웨비나 지침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B596-AF5F-426F-BCFB-85C56DD5A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마지막에 질의응답 세션이 있을 예정이지만, 언제든 회의 제어판의 “Q&amp;A”을 사용하여 자유롭게 질문을 제출할 수 있습니다.</a:t>
            </a:r>
          </a:p>
          <a:p>
            <a:pPr marL="0" indent="0">
              <a:buNone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o-KR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Q&amp;A 기능을 사용하여 질문하는 방법:</a:t>
            </a:r>
          </a:p>
          <a:p>
            <a:pPr lvl="1">
              <a:spcBef>
                <a:spcPct val="0"/>
              </a:spcBef>
            </a:pPr>
            <a:r>
              <a:rPr lang="ko-KR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Q&amp;A 상자에 질문을 입력합니다. 보내기를 클릭합니다.</a:t>
            </a:r>
          </a:p>
          <a:p>
            <a:pPr lvl="2">
              <a:spcBef>
                <a:spcPct val="0"/>
              </a:spcBef>
            </a:pPr>
            <a:r>
              <a:rPr lang="ko-KR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참고: Q&amp;A의 질문에 본인 이름이 첨부되는 것을 원하지 않는 경우 “익명으로 보내기”를 체크하십시오.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45A97-C538-459D-A471-5A7058BD1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5" y="3300947"/>
            <a:ext cx="8849960" cy="59063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B645A97-C538-459D-A471-5A7058BD1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0" y="3294609"/>
            <a:ext cx="8849960" cy="5906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57965" y="3505517"/>
            <a:ext cx="1187555" cy="190500"/>
          </a:xfrm>
          <a:prstGeom prst="rect">
            <a:avLst/>
          </a:prstGeom>
          <a:solidFill>
            <a:srgbClr val="21232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eaLnBrk="0" fontAlgn="ctr" hangingPunct="0"/>
            <a:r>
              <a:rPr lang="ko-KR" sz="125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오디오 설정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37714" y="3684383"/>
            <a:ext cx="811317" cy="152400"/>
          </a:xfrm>
          <a:prstGeom prst="rect">
            <a:avLst/>
          </a:prstGeom>
          <a:solidFill>
            <a:srgbClr val="21232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sz="10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채팅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19636" y="3703619"/>
            <a:ext cx="1046215" cy="152400"/>
          </a:xfrm>
          <a:prstGeom prst="rect">
            <a:avLst/>
          </a:prstGeom>
          <a:solidFill>
            <a:srgbClr val="21232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sz="10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손 들기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44863" y="3503209"/>
            <a:ext cx="1124949" cy="182880"/>
          </a:xfrm>
          <a:prstGeom prst="rect">
            <a:avLst/>
          </a:prstGeom>
          <a:solidFill>
            <a:srgbClr val="21232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ko-KR" sz="1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미팅 나가기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40515" y="3703619"/>
            <a:ext cx="1046215" cy="152400"/>
          </a:xfrm>
          <a:prstGeom prst="rect">
            <a:avLst/>
          </a:prstGeom>
          <a:solidFill>
            <a:srgbClr val="21232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sz="10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Q&amp;A</a:t>
            </a:r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460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7C16-AB94-4632-9227-546581AA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0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Gill Sans MT"/>
                <a:ea typeface="Gill Sans MT"/>
                <a:cs typeface="Gill Sans MT"/>
              </a:rPr>
              <a:t>웨비나 지침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B33F-4F49-4547-A812-43852B587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o-KR" sz="2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Q&amp;A 중 질문 방법:</a:t>
            </a:r>
          </a:p>
          <a:p>
            <a:pPr lvl="1">
              <a:spcBef>
                <a:spcPct val="0"/>
              </a:spcBef>
            </a:pPr>
            <a:r>
              <a:rPr lang="ko-KR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“손”을 들고 인식될 때까지 기다립니다.</a:t>
            </a:r>
          </a:p>
          <a:p>
            <a:pPr lvl="1">
              <a:spcBef>
                <a:spcPct val="0"/>
              </a:spcBef>
            </a:pPr>
            <a:r>
              <a:rPr lang="ko-KR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음소거를 해제하라는 메시지가 표시되면 질문을 할 수 있습니다.</a:t>
            </a:r>
          </a:p>
          <a:p>
            <a:pPr lvl="1">
              <a:spcBef>
                <a:spcPct val="0"/>
              </a:spcBef>
            </a:pPr>
            <a:r>
              <a:rPr lang="ko-KR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모든 질문에 답변해드릴 시간이 없을 수도 있습니다. 후속 조치를 원하시는 경우, DCBOE(</a:t>
            </a:r>
            <a:r>
              <a:rPr lang="ko-KR" sz="2000" b="0" i="0" u="none" strike="noStrike" cap="none" baseline="0">
                <a:solidFill>
                  <a:srgbClr val="0B539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  <a:hlinkClick r:id="rId2" history="0"/>
              </a:rPr>
              <a:t>rcv@dcboe.org</a:t>
            </a:r>
            <a:r>
              <a:rPr lang="ko-KR" sz="2000" b="0" i="0" u="none" strike="noStrike" cap="none" baseline="0">
                <a:solidFill>
                  <a:srgbClr val="0B539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)로 이메일을 보내주십시오.</a:t>
            </a:r>
          </a:p>
          <a:p>
            <a:pPr lvl="1">
              <a:spcBef>
                <a:spcPct val="0"/>
              </a:spcBef>
            </a:pPr>
            <a:endParaRPr lang="en-US" sz="22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01168" lvl="1" indent="0" algn="ctr">
              <a:spcBef>
                <a:spcPct val="0"/>
              </a:spcBef>
              <a:buNone/>
            </a:pPr>
            <a:r>
              <a:rPr lang="ko-KR" sz="2000" b="1" i="0" u="none" strike="noStrike" cap="none" baseline="0">
                <a:solidFill>
                  <a:srgbClr val="D12027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중요 알림:</a:t>
            </a:r>
          </a:p>
          <a:p>
            <a:pPr lvl="1">
              <a:spcBef>
                <a:spcPct val="0"/>
              </a:spcBef>
            </a:pPr>
            <a:r>
              <a:rPr lang="ko-KR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DC 선거위원회는 독립적이며 초당적인 기관으로, 정파적인 성격의 의견을 제공하거나 질문에 답변할 수 없습니다.</a:t>
            </a:r>
          </a:p>
          <a:p>
            <a:pPr lvl="1">
              <a:spcBef>
                <a:spcPct val="0"/>
              </a:spcBef>
            </a:pPr>
            <a:r>
              <a:rPr lang="ko-KR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존중하는 자세로 문의해 주십시오.</a:t>
            </a:r>
          </a:p>
          <a:p>
            <a:pPr lvl="1">
              <a:spcBef>
                <a:spcPct val="0"/>
              </a:spcBef>
            </a:pPr>
            <a:r>
              <a:rPr lang="ko-KR" sz="20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인정될 때까지 의견을 자제해 주십시오. 가능한 한 많은 질문에 답변드리겠습니다.</a:t>
            </a:r>
          </a:p>
          <a:p>
            <a:pPr lvl="1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41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33CD-FFD6-5CA8-764D-F9741C3B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컬럼비아 특별구 순위 선택 투표제(RCV)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2799-B81F-CDC2-4FF8-BC2A82AD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94113"/>
            <a:ext cx="6662987" cy="36786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2024년 11월 총선거에서 유권자들은 압도적 찬성으로 DC에서 RCV를 투표 방식으로 도입하는 내용의 주민발의안 83호 (I83)를 통과시켰습니다.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DC 의회는 2026 회계연도 예산에 RCV 시행 자금을 배정했습니다.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o-KR" sz="24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DC 선거위원회(DCBOE)는 2026년 6월 16일 예비선거 및 특별선거를 시작으로 당국에서 관리하는 모든 선거에 RCV를 시행할 예정입니다.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8B5F8-239A-F568-763C-07F961A59578}"/>
              </a:ext>
            </a:extLst>
          </p:cNvPr>
          <p:cNvSpPr txBox="1"/>
          <p:nvPr/>
        </p:nvSpPr>
        <p:spPr>
          <a:xfrm>
            <a:off x="1586753" y="2246394"/>
            <a:ext cx="531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 i="0" u="none" strike="noStrike" cap="none" baseline="0" dirty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RCV를 이용하실 수 있습니다!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B173095-4AA2-85EE-7D54-C1FC05EE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5446" y="4004760"/>
            <a:ext cx="2764234" cy="22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478F0-527A-45C4-82E8-E8117105F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856" y="4004760"/>
            <a:ext cx="276782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521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33CD-FFD6-5CA8-764D-F9741C3B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컬럼비아 특별구 순위 선택 투표제(RCV)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2799-B81F-CDC2-4FF8-BC2A82AD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92" y="2415401"/>
            <a:ext cx="11150144" cy="4179359"/>
          </a:xfrm>
        </p:spPr>
        <p:txBody>
          <a:bodyPr numCol="2">
            <a:noAutofit/>
          </a:bodyPr>
          <a:lstStyle/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미국 대통령 및 부통령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컬럼비아 특별구 시장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법무장관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컬럼비아 특별구 의회 의장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미국 연방 하원 대표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컬럼비아 특별구 의회 의원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주 교육위원회 위원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미국 상원 의원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미국 하원 의원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지역 자문 위원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8B5F8-239A-F568-763C-07F961A59578}"/>
              </a:ext>
            </a:extLst>
          </p:cNvPr>
          <p:cNvSpPr txBox="1"/>
          <p:nvPr/>
        </p:nvSpPr>
        <p:spPr>
          <a:xfrm>
            <a:off x="692032" y="2021825"/>
            <a:ext cx="6480008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000" b="1" i="0" u="none" strike="noStrike" cap="none" baseline="0">
                <a:solidFill>
                  <a:srgbClr val="009DD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예비선거, 총선거, 특별선거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0818E-AE16-4AB1-8DA0-5A7648A7D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155" y="4122966"/>
            <a:ext cx="276782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092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3C440B-655D-8D91-D49D-B89BF990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RCV란 무엇이며, 어떻게 운영됩니까?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8204A77-8871-7CA4-85C2-38F5E5E04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914043"/>
            <a:ext cx="6480008" cy="4580886"/>
          </a:xfrm>
        </p:spPr>
        <p:txBody>
          <a:bodyPr>
            <a:noAutofit/>
          </a:bodyPr>
          <a:lstStyle/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RCV는 다양한 모델이 있습니다. DC에서 실시되는 RCV 모델은 DCBOE가 아닌 I83 법안 내용에 따라 결정되었습니다.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DCBOE는 해당 법률에 부합하는 규정 초안을 작성할 책임을 갖습니다.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RCV는 투표 참여 자격을 갖춘 후보자가 최소 3명 이상인 각 선거구에 대하여 적용됩니다.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RCV 선거는 유권자가 후보자를 1명만 선택하는 것이 아닌 선호도 순서로 순위를 매길 수 있습니다.</a:t>
            </a:r>
          </a:p>
          <a:p>
            <a:r>
              <a:rPr lang="ko-KR" sz="2200" b="0" i="0" u="none" strike="noStrike" cap="none" baseline="0">
                <a:solidFill>
                  <a:srgbClr val="17406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투표용지는 후보자가 과반수(최소 50%)를 득표할 때까지 여러 차례에 걸쳐 개표가 이루어집니다.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ABCB7-BE2D-4AC6-AF70-306217EE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993" y="729658"/>
            <a:ext cx="3549679" cy="60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55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4E79C6-9D3F-5E93-2D25-8C230E9C313F}"/>
              </a:ext>
            </a:extLst>
          </p:cNvPr>
          <p:cNvSpPr txBox="1"/>
          <p:nvPr/>
        </p:nvSpPr>
        <p:spPr>
          <a:xfrm>
            <a:off x="487278" y="2419762"/>
            <a:ext cx="4745122" cy="2734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ko-KR" sz="2400" b="0" i="0" u="none" strike="noStrike" cap="none" baseline="0">
                <a:solidFill>
                  <a:srgbClr val="3D3D3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열마다 1개의 타원만 채워야 합니다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ko-KR" sz="2400" b="0" i="0" u="none" strike="noStrike" cap="none" baseline="0">
                <a:solidFill>
                  <a:srgbClr val="3D3D3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최대 5명의 후보자 순위를 지정합니다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ko-KR" sz="2400" b="0" i="0" u="none" strike="noStrike" cap="none" baseline="0">
                <a:solidFill>
                  <a:srgbClr val="3D3D3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추가적으로 후보자 순위를 매기는 경우에도 첫 번째 후보에게 불이익이 가지 않습니다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defRPr/>
            </a:pPr>
            <a:r>
              <a:rPr lang="ko-KR" sz="2400" b="0" i="0" u="none" strike="noStrike" cap="none" baseline="0">
                <a:solidFill>
                  <a:srgbClr val="3D3D3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후보자 순위 매기기는 필수가 아닙니다. 원하시는 경우 1명의 후보자를 선택할 수 있습니다.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E08FA53-8E53-76E5-CE5D-9470CC31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투표용지 표기 방법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6CD78-CE9C-4E43-9D44-C592CB890A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" t="-7975" r="-205" b="8879"/>
          <a:stretch>
            <a:fillRect/>
          </a:stretch>
        </p:blipFill>
        <p:spPr>
          <a:xfrm>
            <a:off x="7470854" y="62044"/>
            <a:ext cx="4371574" cy="679595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D847C0-CD75-EA16-7713-BA7C1A24EFB7}"/>
              </a:ext>
            </a:extLst>
          </p:cNvPr>
          <p:cNvSpPr/>
          <p:nvPr/>
        </p:nvSpPr>
        <p:spPr>
          <a:xfrm>
            <a:off x="10008855" y="1990164"/>
            <a:ext cx="175051" cy="857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996020-E062-2E18-724B-BC48599F691C}"/>
              </a:ext>
            </a:extLst>
          </p:cNvPr>
          <p:cNvSpPr/>
          <p:nvPr/>
        </p:nvSpPr>
        <p:spPr>
          <a:xfrm>
            <a:off x="10720865" y="463537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7778D0-1EC9-2C17-29F7-026C0763564C}"/>
              </a:ext>
            </a:extLst>
          </p:cNvPr>
          <p:cNvSpPr/>
          <p:nvPr/>
        </p:nvSpPr>
        <p:spPr>
          <a:xfrm>
            <a:off x="10350254" y="2734856"/>
            <a:ext cx="173633" cy="903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373915-D9C2-8CDB-DE69-E41070E1E828}"/>
              </a:ext>
            </a:extLst>
          </p:cNvPr>
          <p:cNvSpPr/>
          <p:nvPr/>
        </p:nvSpPr>
        <p:spPr>
          <a:xfrm>
            <a:off x="11065006" y="4242899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BB7882-F7F7-6176-0D49-8BF8183343B2}"/>
              </a:ext>
            </a:extLst>
          </p:cNvPr>
          <p:cNvSpPr/>
          <p:nvPr/>
        </p:nvSpPr>
        <p:spPr>
          <a:xfrm>
            <a:off x="11428023" y="347933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E7E37B-D5EA-0D45-46B1-49D2722571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14930" y="2414138"/>
            <a:ext cx="3427498" cy="33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6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747569-1BC4-3263-C5EA-396CAB27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sz="2800" b="1" i="0" u="none" strike="noStrike" cap="all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피해야 할 실수 — 순위 오류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26EA2-F740-4F6F-B2D4-29F9AF99E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36" b="47745"/>
          <a:stretch>
            <a:fillRect/>
          </a:stretch>
        </p:blipFill>
        <p:spPr>
          <a:xfrm>
            <a:off x="1406175" y="2122098"/>
            <a:ext cx="4109117" cy="40856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7FA505-398B-5E43-0F20-1905D3660889}"/>
              </a:ext>
            </a:extLst>
          </p:cNvPr>
          <p:cNvSpPr/>
          <p:nvPr/>
        </p:nvSpPr>
        <p:spPr>
          <a:xfrm>
            <a:off x="3841770" y="412081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672BF5-7AF6-F33F-F851-1ACF82232DED}"/>
              </a:ext>
            </a:extLst>
          </p:cNvPr>
          <p:cNvSpPr/>
          <p:nvPr/>
        </p:nvSpPr>
        <p:spPr>
          <a:xfrm>
            <a:off x="4430950" y="2147677"/>
            <a:ext cx="383158" cy="40610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B1D114-2D27-1412-FA6B-A1F5AB718F4B}"/>
              </a:ext>
            </a:extLst>
          </p:cNvPr>
          <p:cNvSpPr/>
          <p:nvPr/>
        </p:nvSpPr>
        <p:spPr>
          <a:xfrm>
            <a:off x="4110910" y="2147677"/>
            <a:ext cx="320040" cy="40610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A4F2AC-90FD-6E0D-DC06-CA62D52C7314}"/>
              </a:ext>
            </a:extLst>
          </p:cNvPr>
          <p:cNvSpPr/>
          <p:nvPr/>
        </p:nvSpPr>
        <p:spPr>
          <a:xfrm>
            <a:off x="4182187" y="412081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A83D33-ACC4-02CF-E93B-8A7615D2DA9E}"/>
              </a:ext>
            </a:extLst>
          </p:cNvPr>
          <p:cNvSpPr/>
          <p:nvPr/>
        </p:nvSpPr>
        <p:spPr>
          <a:xfrm>
            <a:off x="4522996" y="4122050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A7764-B195-49A8-9EAC-7C4BFEBE2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812" y="2124062"/>
            <a:ext cx="4109060" cy="408467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D57C821-95D2-8E65-1387-4D6056B408BF}"/>
              </a:ext>
            </a:extLst>
          </p:cNvPr>
          <p:cNvSpPr/>
          <p:nvPr/>
        </p:nvSpPr>
        <p:spPr>
          <a:xfrm>
            <a:off x="9142497" y="370942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8053C5-E541-3C10-5594-E94E1ED43EC6}"/>
              </a:ext>
            </a:extLst>
          </p:cNvPr>
          <p:cNvSpPr/>
          <p:nvPr/>
        </p:nvSpPr>
        <p:spPr>
          <a:xfrm>
            <a:off x="9359769" y="2123080"/>
            <a:ext cx="344235" cy="40846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20D759-B295-2038-4189-0DE4D67E9209}"/>
              </a:ext>
            </a:extLst>
          </p:cNvPr>
          <p:cNvSpPr/>
          <p:nvPr/>
        </p:nvSpPr>
        <p:spPr>
          <a:xfrm>
            <a:off x="9690847" y="2123080"/>
            <a:ext cx="358893" cy="40846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01F391-B1CD-FE37-2CED-6ED58A940F28}"/>
              </a:ext>
            </a:extLst>
          </p:cNvPr>
          <p:cNvSpPr/>
          <p:nvPr/>
        </p:nvSpPr>
        <p:spPr>
          <a:xfrm>
            <a:off x="9473575" y="412081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873295-A64B-9CAF-4DE9-13F46F74835B}"/>
              </a:ext>
            </a:extLst>
          </p:cNvPr>
          <p:cNvSpPr/>
          <p:nvPr/>
        </p:nvSpPr>
        <p:spPr>
          <a:xfrm>
            <a:off x="9473575" y="4551626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D24DD8-C544-F46C-8778-00E9EF1386B8}"/>
              </a:ext>
            </a:extLst>
          </p:cNvPr>
          <p:cNvSpPr/>
          <p:nvPr/>
        </p:nvSpPr>
        <p:spPr>
          <a:xfrm>
            <a:off x="9788128" y="498422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00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2" grpId="0" animBg="1"/>
      <p:bldP spid="21" grpId="0" animBg="1"/>
      <p:bldP spid="22" grpId="0" animBg="1"/>
      <p:bldP spid="16" grpId="0" animBg="1"/>
      <p:bldP spid="15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4.0.611"/>
  <p:tag name="AS_RELEASE_DATE" val="2025.07.31"/>
  <p:tag name="AS_TITLE" val="Aspose.Slides for Java"/>
  <p:tag name="AS_VERSION" val="25.7"/>
</p:tagLst>
</file>

<file path=ppt/theme/theme1.xml><?xml version="1.0" encoding="utf-8"?>
<a:theme xmlns:a="http://schemas.openxmlformats.org/drawingml/2006/main" name="Divide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Gill Sans MT" panose="020B0502020104020203"/>
        <a:ea typeface="Gill Sans MT" panose="020B0502020104020203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Gill Sans MT" panose="020B0502020104020203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870</Words>
  <Application>Microsoft Office PowerPoint</Application>
  <PresentationFormat>Widescreen</PresentationFormat>
  <Paragraphs>134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Phosphate Solid</vt:lpstr>
      <vt:lpstr>Wingdings</vt:lpstr>
      <vt:lpstr>Wingdings 2</vt:lpstr>
      <vt:lpstr>Dividend</vt:lpstr>
      <vt:lpstr>순위 선택 투표제</vt:lpstr>
      <vt:lpstr>주제</vt:lpstr>
      <vt:lpstr>웨비나 지침</vt:lpstr>
      <vt:lpstr>웨비나 지침</vt:lpstr>
      <vt:lpstr>컬럼비아 특별구 순위 선택 투표제(RCV)</vt:lpstr>
      <vt:lpstr>컬럼비아 특별구 순위 선택 투표제(RCV)</vt:lpstr>
      <vt:lpstr>RCV란 무엇이며, 어떻게 운영됩니까?</vt:lpstr>
      <vt:lpstr>투표용지 표기 방법</vt:lpstr>
      <vt:lpstr>피해야 할 실수 — 순위 오류</vt:lpstr>
      <vt:lpstr>피해야 할 실수 - 건너뛰기</vt:lpstr>
      <vt:lpstr>참고:</vt:lpstr>
      <vt:lpstr>PowerPoint Presentation</vt:lpstr>
      <vt:lpstr>무엇을 기대할 수 있습니까?</vt:lpstr>
      <vt:lpstr>교육 및 홍보</vt:lpstr>
      <vt:lpstr>2026년 6월 16일 중요 예비선거 및 특별선거 날짜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Ranked choice  voting</dc:title>
  <dc:creator>Ben Hinchman</dc:creator>
  <cp:lastModifiedBy>Wesley Sardinha</cp:lastModifiedBy>
  <cp:revision>80</cp:revision>
  <cp:lastPrinted>2026-02-06T18:22:05Z</cp:lastPrinted>
  <dcterms:created xsi:type="dcterms:W3CDTF">2026-01-26T19:34:40Z</dcterms:created>
  <dcterms:modified xsi:type="dcterms:W3CDTF">2026-05-12T18:32:42Z</dcterms:modified>
</cp:coreProperties>
</file>