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8"/>
  </p:notesMasterIdLst>
  <p:sldIdLst>
    <p:sldId id="256" r:id="rId2"/>
    <p:sldId id="271" r:id="rId3"/>
    <p:sldId id="272" r:id="rId4"/>
    <p:sldId id="273" r:id="rId5"/>
    <p:sldId id="257" r:id="rId6"/>
    <p:sldId id="266" r:id="rId7"/>
    <p:sldId id="258" r:id="rId8"/>
    <p:sldId id="260" r:id="rId9"/>
    <p:sldId id="259" r:id="rId10"/>
    <p:sldId id="261" r:id="rId11"/>
    <p:sldId id="268" r:id="rId12"/>
    <p:sldId id="262" r:id="rId13"/>
    <p:sldId id="274" r:id="rId14"/>
    <p:sldId id="264" r:id="rId15"/>
    <p:sldId id="270" r:id="rId16"/>
    <p:sldId id="265" r:id="rId17"/>
  </p:sldIdLst>
  <p:sldSz cx="12192000" cy="6858000"/>
  <p:notesSz cx="6985000" cy="92837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D5D49A0E-9284-D84A-8021-C9903127BBDE}" type="datetimeFigureOut">
              <a:rPr lang="en-US" smtClean="0"/>
              <a:t>5/12/2026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579A71-8C09-3441-BA2F-FC70D746256C}" type="slidenum">
              <a:rPr lang="en-US" smtClean="0"/>
              <a:t>‹#›</a:t>
            </a:fld>
            <a:endParaRPr lang="en-US"/>
          </a:p>
        </p:txBody>
      </p:sp>
    </p:spTree>
    <p:extLst>
      <p:ext uri="{BB962C8B-B14F-4D97-AF65-F5344CB8AC3E}">
        <p14:creationId xmlns:p14="http://schemas.microsoft.com/office/powerpoint/2010/main" val="1325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a:t>
            </a:fld>
            <a:endParaRPr lang="en-US"/>
          </a:p>
        </p:txBody>
      </p:sp>
    </p:spTree>
    <p:extLst>
      <p:ext uri="{BB962C8B-B14F-4D97-AF65-F5344CB8AC3E}">
        <p14:creationId xmlns:p14="http://schemas.microsoft.com/office/powerpoint/2010/main" val="174263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12</a:t>
            </a:fld>
            <a:endParaRPr lang="en-US"/>
          </a:p>
        </p:txBody>
      </p:sp>
    </p:spTree>
    <p:extLst>
      <p:ext uri="{BB962C8B-B14F-4D97-AF65-F5344CB8AC3E}">
        <p14:creationId xmlns:p14="http://schemas.microsoft.com/office/powerpoint/2010/main" val="218782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16</a:t>
            </a:fld>
            <a:endParaRPr lang="en-US"/>
          </a:p>
        </p:txBody>
      </p:sp>
    </p:spTree>
    <p:extLst>
      <p:ext uri="{BB962C8B-B14F-4D97-AF65-F5344CB8AC3E}">
        <p14:creationId xmlns:p14="http://schemas.microsoft.com/office/powerpoint/2010/main" val="16897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2</a:t>
            </a:fld>
            <a:endParaRPr lang="en-US"/>
          </a:p>
        </p:txBody>
      </p:sp>
    </p:spTree>
    <p:extLst>
      <p:ext uri="{BB962C8B-B14F-4D97-AF65-F5344CB8AC3E}">
        <p14:creationId xmlns:p14="http://schemas.microsoft.com/office/powerpoint/2010/main" val="11234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5</a:t>
            </a:fld>
            <a:endParaRPr lang="en-US"/>
          </a:p>
        </p:txBody>
      </p:sp>
    </p:spTree>
    <p:extLst>
      <p:ext uri="{BB962C8B-B14F-4D97-AF65-F5344CB8AC3E}">
        <p14:creationId xmlns:p14="http://schemas.microsoft.com/office/powerpoint/2010/main" val="320902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6</a:t>
            </a:fld>
            <a:endParaRPr lang="en-US"/>
          </a:p>
        </p:txBody>
      </p:sp>
    </p:spTree>
    <p:extLst>
      <p:ext uri="{BB962C8B-B14F-4D97-AF65-F5344CB8AC3E}">
        <p14:creationId xmlns:p14="http://schemas.microsoft.com/office/powerpoint/2010/main" val="202683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7</a:t>
            </a:fld>
            <a:endParaRPr lang="en-US"/>
          </a:p>
        </p:txBody>
      </p:sp>
    </p:spTree>
    <p:extLst>
      <p:ext uri="{BB962C8B-B14F-4D97-AF65-F5344CB8AC3E}">
        <p14:creationId xmlns:p14="http://schemas.microsoft.com/office/powerpoint/2010/main" val="39771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8</a:t>
            </a:fld>
            <a:endParaRPr lang="en-US"/>
          </a:p>
        </p:txBody>
      </p:sp>
    </p:spTree>
    <p:extLst>
      <p:ext uri="{BB962C8B-B14F-4D97-AF65-F5344CB8AC3E}">
        <p14:creationId xmlns:p14="http://schemas.microsoft.com/office/powerpoint/2010/main" val="26651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9</a:t>
            </a:fld>
            <a:endParaRPr lang="en-US"/>
          </a:p>
        </p:txBody>
      </p:sp>
    </p:spTree>
    <p:extLst>
      <p:ext uri="{BB962C8B-B14F-4D97-AF65-F5344CB8AC3E}">
        <p14:creationId xmlns:p14="http://schemas.microsoft.com/office/powerpoint/2010/main" val="160471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10</a:t>
            </a:fld>
            <a:endParaRPr lang="en-US"/>
          </a:p>
        </p:txBody>
      </p:sp>
    </p:spTree>
    <p:extLst>
      <p:ext uri="{BB962C8B-B14F-4D97-AF65-F5344CB8AC3E}">
        <p14:creationId xmlns:p14="http://schemas.microsoft.com/office/powerpoint/2010/main" val="100592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11</a:t>
            </a:fld>
            <a:endParaRPr lang="en-US"/>
          </a:p>
        </p:txBody>
      </p:sp>
    </p:spTree>
    <p:extLst>
      <p:ext uri="{BB962C8B-B14F-4D97-AF65-F5344CB8AC3E}">
        <p14:creationId xmlns:p14="http://schemas.microsoft.com/office/powerpoint/2010/main" val="194404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11900770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2882547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7047760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985785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93061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14257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5BB39-1D40-D846-B707-EFCA2F2CD468}"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031606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565BB39-1D40-D846-B707-EFCA2F2CD468}"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3078866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BB39-1D40-D846-B707-EFCA2F2CD468}"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717087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6162698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3482101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961EB60-3CDA-EA41-B9FC-77DF582C87C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36091335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cv@dcbo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vectors/tick-mark-ok-symbol-yes-checkbox-2901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2C6B-6F6E-1F7A-5502-01149FDD47CB}"/>
              </a:ext>
            </a:extLst>
          </p:cNvPr>
          <p:cNvSpPr>
            <a:spLocks noGrp="1"/>
          </p:cNvSpPr>
          <p:nvPr>
            <p:ph type="ctrTitle"/>
          </p:nvPr>
        </p:nvSpPr>
        <p:spPr>
          <a:xfrm>
            <a:off x="581191" y="1020432"/>
            <a:ext cx="10993549" cy="664934"/>
          </a:xfrm>
        </p:spPr>
        <p:txBody>
          <a:bodyPr>
            <a:normAutofit/>
          </a:bodyPr>
          <a:lstStyle/>
          <a:p>
            <a:r>
              <a:rPr lang="fr-FR" sz="3600" b="1" i="0" u="none" strike="noStrike" cap="all" baseline="0">
                <a:solidFill>
                  <a:srgbClr val="0F6FC6"/>
                </a:solidFill>
                <a:effectLst/>
                <a:uFill>
                  <a:solidFill>
                    <a:prstClr val="black">
                      <a:alpha val="0"/>
                    </a:prstClr>
                  </a:solidFill>
                </a:uFill>
                <a:latin typeface="Calibri"/>
                <a:ea typeface="Calibri"/>
                <a:cs typeface="Calibri"/>
              </a:rPr>
              <a:t>Vote préférentiel</a:t>
            </a:r>
          </a:p>
        </p:txBody>
      </p:sp>
      <p:sp>
        <p:nvSpPr>
          <p:cNvPr id="3" name="Subtitle 2">
            <a:extLst>
              <a:ext uri="{FF2B5EF4-FFF2-40B4-BE49-F238E27FC236}">
                <a16:creationId xmlns:a16="http://schemas.microsoft.com/office/drawing/2014/main" id="{C8C2C62D-B62D-696E-2476-99C1264EAE79}"/>
              </a:ext>
            </a:extLst>
          </p:cNvPr>
          <p:cNvSpPr>
            <a:spLocks noGrp="1"/>
          </p:cNvSpPr>
          <p:nvPr>
            <p:ph type="subTitle" idx="1"/>
          </p:nvPr>
        </p:nvSpPr>
        <p:spPr>
          <a:xfrm>
            <a:off x="581194" y="1685367"/>
            <a:ext cx="10993546" cy="1400400"/>
          </a:xfrm>
        </p:spPr>
        <p:txBody>
          <a:bodyPr>
            <a:normAutofit/>
          </a:bodyPr>
          <a:lstStyle/>
          <a:p>
            <a:r>
              <a:rPr lang="fr-FR" sz="2400" b="0" i="0" u="none" strike="noStrike" cap="all" baseline="0">
                <a:solidFill>
                  <a:srgbClr val="009DD9"/>
                </a:solidFill>
                <a:effectLst/>
                <a:uFill>
                  <a:solidFill>
                    <a:prstClr val="black">
                      <a:alpha val="0"/>
                    </a:prstClr>
                  </a:solidFill>
                </a:uFill>
                <a:latin typeface="Calibri"/>
                <a:ea typeface="Calibri"/>
                <a:cs typeface="Calibri"/>
              </a:rPr>
              <a:t>Informations sur la mise en œuvre 2026</a:t>
            </a:r>
          </a:p>
          <a:p>
            <a:r>
              <a:rPr lang="fr-FR" sz="2400" b="0" i="0" u="none" strike="noStrike" cap="all" baseline="0">
                <a:solidFill>
                  <a:srgbClr val="009DD9"/>
                </a:solidFill>
                <a:effectLst/>
                <a:uFill>
                  <a:solidFill>
                    <a:prstClr val="black">
                      <a:alpha val="0"/>
                    </a:prstClr>
                  </a:solidFill>
                </a:uFill>
                <a:latin typeface="Calibri"/>
                <a:ea typeface="Calibri"/>
                <a:cs typeface="Calibri"/>
              </a:rPr>
              <a:t>Série de webinaires</a:t>
            </a:r>
          </a:p>
        </p:txBody>
      </p:sp>
      <p:pic>
        <p:nvPicPr>
          <p:cNvPr id="5" name="Picture 4">
            <a:extLst>
              <a:ext uri="{FF2B5EF4-FFF2-40B4-BE49-F238E27FC236}">
                <a16:creationId xmlns:a16="http://schemas.microsoft.com/office/drawing/2014/main" id="{D7349946-A2C5-4407-9F55-73C8692C8981}"/>
              </a:ext>
            </a:extLst>
          </p:cNvPr>
          <p:cNvPicPr>
            <a:picLocks noChangeAspect="1"/>
          </p:cNvPicPr>
          <p:nvPr/>
        </p:nvPicPr>
        <p:blipFill>
          <a:blip r:embed="rId3"/>
          <a:stretch>
            <a:fillRect/>
          </a:stretch>
        </p:blipFill>
        <p:spPr>
          <a:xfrm>
            <a:off x="4503542" y="3206165"/>
            <a:ext cx="3184915" cy="3095207"/>
          </a:xfrm>
          <a:prstGeom prst="rect">
            <a:avLst/>
          </a:prstGeom>
        </p:spPr>
      </p:pic>
    </p:spTree>
    <p:extLst>
      <p:ext uri="{BB962C8B-B14F-4D97-AF65-F5344CB8AC3E}">
        <p14:creationId xmlns:p14="http://schemas.microsoft.com/office/powerpoint/2010/main" val="40783229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Erreurs à éviter – omissions</a:t>
            </a:r>
          </a:p>
        </p:txBody>
      </p:sp>
      <p:pic>
        <p:nvPicPr>
          <p:cNvPr id="8" name="Picture 7">
            <a:extLst>
              <a:ext uri="{FF2B5EF4-FFF2-40B4-BE49-F238E27FC236}">
                <a16:creationId xmlns:a16="http://schemas.microsoft.com/office/drawing/2014/main" id="{A9D3D5BC-5AD8-435F-BDC6-9FFAE7F08165}"/>
              </a:ext>
            </a:extLst>
          </p:cNvPr>
          <p:cNvPicPr>
            <a:picLocks noChangeAspect="1"/>
          </p:cNvPicPr>
          <p:nvPr/>
        </p:nvPicPr>
        <p:blipFill>
          <a:blip r:embed="rId3"/>
          <a:stretch>
            <a:fillRect/>
          </a:stretch>
        </p:blipFill>
        <p:spPr>
          <a:xfrm>
            <a:off x="1375410" y="2124817"/>
            <a:ext cx="4109060" cy="4084674"/>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2D3F050-E92E-5D96-79FE-6C1D12EB9F4A}"/>
              </a:ext>
            </a:extLst>
          </p:cNvPr>
          <p:cNvSpPr/>
          <p:nvPr/>
        </p:nvSpPr>
        <p:spPr>
          <a:xfrm>
            <a:off x="4106432" y="2129602"/>
            <a:ext cx="345288" cy="409610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845127"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A5D143-4E6F-4B9D-85E2-3BC16659D1BC}"/>
              </a:ext>
            </a:extLst>
          </p:cNvPr>
          <p:cNvPicPr>
            <a:picLocks noChangeAspect="1"/>
          </p:cNvPicPr>
          <p:nvPr/>
        </p:nvPicPr>
        <p:blipFill>
          <a:blip r:embed="rId4"/>
          <a:stretch>
            <a:fillRect/>
          </a:stretch>
        </p:blipFill>
        <p:spPr>
          <a:xfrm>
            <a:off x="6629777" y="2124817"/>
            <a:ext cx="4109060" cy="4084674"/>
          </a:xfrm>
          <a:prstGeom prst="rect">
            <a:avLst/>
          </a:prstGeom>
        </p:spPr>
      </p:pic>
      <p:sp>
        <p:nvSpPr>
          <p:cNvPr id="5" name="Rectangle 4">
            <a:extLst>
              <a:ext uri="{FF2B5EF4-FFF2-40B4-BE49-F238E27FC236}">
                <a16:creationId xmlns:a16="http://schemas.microsoft.com/office/drawing/2014/main" id="{97A0ABA4-117E-A9AA-9CD7-105A350045F3}"/>
              </a:ext>
            </a:extLst>
          </p:cNvPr>
          <p:cNvSpPr/>
          <p:nvPr/>
        </p:nvSpPr>
        <p:spPr>
          <a:xfrm>
            <a:off x="9017371"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2FDD51-831A-01F7-DB2D-6090CF9C0984}"/>
              </a:ext>
            </a:extLst>
          </p:cNvPr>
          <p:cNvSpPr/>
          <p:nvPr/>
        </p:nvSpPr>
        <p:spPr>
          <a:xfrm>
            <a:off x="9359664"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D3705-E558-0A83-285F-4C3E68DAD0A5}"/>
              </a:ext>
            </a:extLst>
          </p:cNvPr>
          <p:cNvSpPr/>
          <p:nvPr/>
        </p:nvSpPr>
        <p:spPr>
          <a:xfrm>
            <a:off x="9705068" y="2124809"/>
            <a:ext cx="345288"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803170"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23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Remarque :</a:t>
            </a:r>
          </a:p>
        </p:txBody>
      </p:sp>
      <p:sp>
        <p:nvSpPr>
          <p:cNvPr id="3" name="Content Placeholder 2">
            <a:extLst>
              <a:ext uri="{FF2B5EF4-FFF2-40B4-BE49-F238E27FC236}">
                <a16:creationId xmlns:a16="http://schemas.microsoft.com/office/drawing/2014/main" id="{18D7F7F7-56D9-D71D-8310-6E7468498CD5}"/>
              </a:ext>
            </a:extLst>
          </p:cNvPr>
          <p:cNvSpPr>
            <a:spLocks noGrp="1"/>
          </p:cNvSpPr>
          <p:nvPr>
            <p:ph idx="1"/>
          </p:nvPr>
        </p:nvSpPr>
        <p:spPr>
          <a:xfrm>
            <a:off x="581193" y="2277479"/>
            <a:ext cx="10353508" cy="3678303"/>
          </a:xfrm>
        </p:spPr>
        <p:txBody>
          <a:bodyPr/>
          <a:lstStyle/>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Si aucun candidat n’obtient plus de 50 % des voix dans un scrutin, le dépouillement par RCV débutera. </a:t>
            </a:r>
          </a:p>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À chaque tour de dépouillement, le candidat ayant obtenu le moins de voix est éliminé du bulletin.</a:t>
            </a:r>
          </a:p>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Même si vous pouvez classer jusqu’à cinq (5) candidats dans un scrutin, un seul de vos votes est valable à la fois.</a:t>
            </a:r>
          </a:p>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Après avoir choisi votre premier candidat, votre vote lui reste attribué tant qu’il n’est pas éliminé.</a:t>
            </a:r>
          </a:p>
          <a:p>
            <a:endParaRPr lang="en-US"/>
          </a:p>
        </p:txBody>
      </p:sp>
    </p:spTree>
    <p:extLst>
      <p:ext uri="{BB962C8B-B14F-4D97-AF65-F5344CB8AC3E}">
        <p14:creationId xmlns:p14="http://schemas.microsoft.com/office/powerpoint/2010/main" val="220829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0184744-E8AA-84CA-AC13-BCE6C65F01D2}"/>
              </a:ext>
            </a:extLst>
          </p:cNvPr>
          <p:cNvSpPr/>
          <p:nvPr/>
        </p:nvSpPr>
        <p:spPr>
          <a:xfrm>
            <a:off x="8428671" y="596592"/>
            <a:ext cx="3312795" cy="6930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9AB36C-BC89-2B66-4DDB-C1D0232E1038}"/>
              </a:ext>
            </a:extLst>
          </p:cNvPr>
          <p:cNvSpPr txBox="1"/>
          <p:nvPr/>
        </p:nvSpPr>
        <p:spPr>
          <a:xfrm>
            <a:off x="8425270" y="689099"/>
            <a:ext cx="3470910" cy="914400"/>
          </a:xfrm>
          <a:prstGeom prst="rect">
            <a:avLst/>
          </a:prstGeom>
          <a:noFill/>
        </p:spPr>
        <p:txBody>
          <a:bodyPr wrap="square" rtlCol="0">
            <a:spAutoFit/>
          </a:bodyPr>
          <a:lstStyle/>
          <a:p>
            <a:r>
              <a:rPr lang="fr-FR" sz="2700" b="1" i="0" u="none" strike="noStrike" cap="none" baseline="0">
                <a:solidFill>
                  <a:srgbClr val="FFFFFF"/>
                </a:solidFill>
                <a:effectLst/>
                <a:uFill>
                  <a:solidFill>
                    <a:prstClr val="black">
                      <a:alpha val="0"/>
                    </a:prstClr>
                  </a:solidFill>
                </a:uFill>
                <a:latin typeface="Calibri"/>
                <a:ea typeface="Calibri"/>
                <a:cs typeface="Calibri"/>
              </a:rPr>
              <a:t>PROCESSUS DE DÉPOUILLEMENT</a:t>
            </a:r>
            <a:endParaRPr lang="en-US" sz="2700" b="1">
              <a:solidFill>
                <a:schemeClr val="bg1"/>
              </a:solidFill>
            </a:endParaRPr>
          </a:p>
        </p:txBody>
      </p:sp>
      <p:sp>
        <p:nvSpPr>
          <p:cNvPr id="23" name="TextBox 22">
            <a:extLst>
              <a:ext uri="{FF2B5EF4-FFF2-40B4-BE49-F238E27FC236}">
                <a16:creationId xmlns:a16="http://schemas.microsoft.com/office/drawing/2014/main" id="{24C3C5E8-2386-6624-79C3-773871A8F773}"/>
              </a:ext>
            </a:extLst>
          </p:cNvPr>
          <p:cNvSpPr txBox="1"/>
          <p:nvPr/>
        </p:nvSpPr>
        <p:spPr>
          <a:xfrm>
            <a:off x="777675" y="754613"/>
            <a:ext cx="1943100" cy="396240"/>
          </a:xfrm>
          <a:prstGeom prst="rect">
            <a:avLst/>
          </a:prstGeom>
          <a:noFill/>
        </p:spPr>
        <p:txBody>
          <a:bodyPr wrap="square" rtlCol="0">
            <a:spAutoFit/>
          </a:bodyPr>
          <a:lstStyle/>
          <a:p>
            <a:r>
              <a:rPr lang="fr-FR" sz="2000" b="1" i="0" u="none" strike="noStrike" cap="none" baseline="0">
                <a:solidFill>
                  <a:srgbClr val="009DD9"/>
                </a:solidFill>
                <a:effectLst/>
                <a:uFill>
                  <a:solidFill>
                    <a:prstClr val="black">
                      <a:alpha val="0"/>
                    </a:prstClr>
                  </a:solidFill>
                </a:uFill>
                <a:latin typeface="Calibri"/>
                <a:ea typeface="Calibri"/>
                <a:cs typeface="Calibri"/>
              </a:rPr>
              <a:t>Tour 1</a:t>
            </a:r>
          </a:p>
        </p:txBody>
      </p:sp>
      <p:sp>
        <p:nvSpPr>
          <p:cNvPr id="24" name="TextBox 23">
            <a:extLst>
              <a:ext uri="{FF2B5EF4-FFF2-40B4-BE49-F238E27FC236}">
                <a16:creationId xmlns:a16="http://schemas.microsoft.com/office/drawing/2014/main" id="{364DB640-A339-3C01-7538-FE9C10A6FBD1}"/>
              </a:ext>
            </a:extLst>
          </p:cNvPr>
          <p:cNvSpPr txBox="1"/>
          <p:nvPr/>
        </p:nvSpPr>
        <p:spPr>
          <a:xfrm>
            <a:off x="777675" y="1057420"/>
            <a:ext cx="2468880" cy="1005840"/>
          </a:xfrm>
          <a:prstGeom prst="rect">
            <a:avLst/>
          </a:prstGeom>
          <a:noFill/>
        </p:spPr>
        <p:txBody>
          <a:bodyPr wrap="square" rtlCol="0">
            <a:spAutoFit/>
          </a:bodyPr>
          <a:lstStyle/>
          <a:p>
            <a:r>
              <a:rPr lang="fr-FR" sz="2000" b="0" i="0" u="none" strike="noStrike" cap="none" baseline="0">
                <a:solidFill>
                  <a:srgbClr val="17406D"/>
                </a:solidFill>
                <a:effectLst/>
                <a:uFill>
                  <a:solidFill>
                    <a:prstClr val="black">
                      <a:alpha val="0"/>
                    </a:prstClr>
                  </a:solidFill>
                </a:uFill>
                <a:latin typeface="Calibri"/>
                <a:ea typeface="Calibri"/>
                <a:cs typeface="Calibri"/>
              </a:rPr>
              <a:t>Les premiers choix sont comptés.</a:t>
            </a:r>
          </a:p>
        </p:txBody>
      </p:sp>
      <p:sp>
        <p:nvSpPr>
          <p:cNvPr id="25" name="TextBox 24">
            <a:extLst>
              <a:ext uri="{FF2B5EF4-FFF2-40B4-BE49-F238E27FC236}">
                <a16:creationId xmlns:a16="http://schemas.microsoft.com/office/drawing/2014/main" id="{33D1CFE0-C138-C254-A0C0-CD45D01398E4}"/>
              </a:ext>
            </a:extLst>
          </p:cNvPr>
          <p:cNvSpPr txBox="1"/>
          <p:nvPr/>
        </p:nvSpPr>
        <p:spPr>
          <a:xfrm>
            <a:off x="777675" y="2778759"/>
            <a:ext cx="1943100" cy="396240"/>
          </a:xfrm>
          <a:prstGeom prst="rect">
            <a:avLst/>
          </a:prstGeom>
          <a:noFill/>
        </p:spPr>
        <p:txBody>
          <a:bodyPr wrap="square" rtlCol="0">
            <a:spAutoFit/>
          </a:bodyPr>
          <a:lstStyle/>
          <a:p>
            <a:r>
              <a:rPr lang="fr-FR" sz="2000" b="1" i="0" u="none" strike="noStrike" cap="none" baseline="0">
                <a:solidFill>
                  <a:srgbClr val="009DD9"/>
                </a:solidFill>
                <a:effectLst/>
                <a:uFill>
                  <a:solidFill>
                    <a:prstClr val="black">
                      <a:alpha val="0"/>
                    </a:prstClr>
                  </a:solidFill>
                </a:uFill>
                <a:latin typeface="Calibri"/>
                <a:ea typeface="Calibri"/>
                <a:cs typeface="Calibri"/>
              </a:rPr>
              <a:t>Tour 2</a:t>
            </a:r>
          </a:p>
        </p:txBody>
      </p:sp>
      <p:sp>
        <p:nvSpPr>
          <p:cNvPr id="26" name="TextBox 25">
            <a:extLst>
              <a:ext uri="{FF2B5EF4-FFF2-40B4-BE49-F238E27FC236}">
                <a16:creationId xmlns:a16="http://schemas.microsoft.com/office/drawing/2014/main" id="{9B0D8E0D-B1C4-1F1D-6377-A4C41EA3FA03}"/>
              </a:ext>
            </a:extLst>
          </p:cNvPr>
          <p:cNvSpPr txBox="1"/>
          <p:nvPr/>
        </p:nvSpPr>
        <p:spPr>
          <a:xfrm>
            <a:off x="777675" y="4885272"/>
            <a:ext cx="1943100" cy="396240"/>
          </a:xfrm>
          <a:prstGeom prst="rect">
            <a:avLst/>
          </a:prstGeom>
          <a:noFill/>
        </p:spPr>
        <p:txBody>
          <a:bodyPr wrap="square" rtlCol="0">
            <a:spAutoFit/>
          </a:bodyPr>
          <a:lstStyle/>
          <a:p>
            <a:r>
              <a:rPr lang="fr-FR" sz="2000" b="1" i="0" u="none" strike="noStrike" cap="none" baseline="0">
                <a:solidFill>
                  <a:srgbClr val="009DD9"/>
                </a:solidFill>
                <a:effectLst/>
                <a:uFill>
                  <a:solidFill>
                    <a:prstClr val="black">
                      <a:alpha val="0"/>
                    </a:prstClr>
                  </a:solidFill>
                </a:uFill>
                <a:latin typeface="Calibri"/>
                <a:ea typeface="Calibri"/>
                <a:cs typeface="Calibri"/>
              </a:rPr>
              <a:t>Tour 3</a:t>
            </a:r>
          </a:p>
        </p:txBody>
      </p:sp>
      <p:sp>
        <p:nvSpPr>
          <p:cNvPr id="27" name="TextBox 26">
            <a:extLst>
              <a:ext uri="{FF2B5EF4-FFF2-40B4-BE49-F238E27FC236}">
                <a16:creationId xmlns:a16="http://schemas.microsoft.com/office/drawing/2014/main" id="{B32AC34E-DEC3-2C78-FC02-5B6E2D5960DB}"/>
              </a:ext>
            </a:extLst>
          </p:cNvPr>
          <p:cNvSpPr txBox="1"/>
          <p:nvPr/>
        </p:nvSpPr>
        <p:spPr>
          <a:xfrm>
            <a:off x="777675" y="3106854"/>
            <a:ext cx="3226435" cy="1920240"/>
          </a:xfrm>
          <a:prstGeom prst="rect">
            <a:avLst/>
          </a:prstGeom>
          <a:noFill/>
        </p:spPr>
        <p:txBody>
          <a:bodyPr wrap="square" rtlCol="0">
            <a:spAutoFit/>
          </a:bodyPr>
          <a:lstStyle/>
          <a:p>
            <a:r>
              <a:rPr lang="fr-FR" sz="2000" b="0" i="0" u="none" strike="noStrike" cap="none" baseline="0">
                <a:solidFill>
                  <a:srgbClr val="17406D"/>
                </a:solidFill>
                <a:effectLst/>
                <a:uFill>
                  <a:solidFill>
                    <a:prstClr val="black">
                      <a:alpha val="0"/>
                    </a:prstClr>
                  </a:solidFill>
                </a:uFill>
                <a:latin typeface="Calibri"/>
                <a:ea typeface="Calibri"/>
                <a:cs typeface="Calibri"/>
              </a:rPr>
              <a:t>Le candidat ayant obtenu le moins de voix est éliminé. Ces bulletins sont attribués au candidat suivant indiqué par l’électeur.</a:t>
            </a:r>
          </a:p>
        </p:txBody>
      </p:sp>
      <p:sp>
        <p:nvSpPr>
          <p:cNvPr id="28" name="TextBox 27">
            <a:extLst>
              <a:ext uri="{FF2B5EF4-FFF2-40B4-BE49-F238E27FC236}">
                <a16:creationId xmlns:a16="http://schemas.microsoft.com/office/drawing/2014/main" id="{C939B56B-0E6D-6AA5-5A71-C1EBE7231C4A}"/>
              </a:ext>
            </a:extLst>
          </p:cNvPr>
          <p:cNvSpPr txBox="1"/>
          <p:nvPr/>
        </p:nvSpPr>
        <p:spPr>
          <a:xfrm>
            <a:off x="777675" y="5188565"/>
            <a:ext cx="2639513" cy="1615440"/>
          </a:xfrm>
          <a:prstGeom prst="rect">
            <a:avLst/>
          </a:prstGeom>
          <a:noFill/>
        </p:spPr>
        <p:txBody>
          <a:bodyPr wrap="square" rtlCol="0">
            <a:spAutoFit/>
          </a:bodyPr>
          <a:lstStyle/>
          <a:p>
            <a:r>
              <a:rPr lang="fr-FR" sz="2000" b="0" i="0" u="none" strike="noStrike" cap="none" baseline="0">
                <a:solidFill>
                  <a:srgbClr val="17406D"/>
                </a:solidFill>
                <a:effectLst/>
                <a:uFill>
                  <a:solidFill>
                    <a:prstClr val="black">
                      <a:alpha val="0"/>
                    </a:prstClr>
                  </a:solidFill>
                </a:uFill>
                <a:latin typeface="Calibri"/>
                <a:ea typeface="Calibri"/>
                <a:cs typeface="Calibri"/>
              </a:rPr>
              <a:t>Ce processus se poursuit jusqu’à ce qu’un candidat obtienne la majorité.</a:t>
            </a:r>
          </a:p>
        </p:txBody>
      </p:sp>
      <p:pic>
        <p:nvPicPr>
          <p:cNvPr id="30" name="Graphic 29" descr="Trophy">
            <a:extLst>
              <a:ext uri="{FF2B5EF4-FFF2-40B4-BE49-F238E27FC236}">
                <a16:creationId xmlns:a16="http://schemas.microsoft.com/office/drawing/2014/main" id="{FD6C8156-BC6A-01CA-E538-2E13294B4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5430" y="4670405"/>
            <a:ext cx="1036320" cy="1036320"/>
          </a:xfrm>
          <a:prstGeom prst="rect">
            <a:avLst/>
          </a:prstGeom>
        </p:spPr>
      </p:pic>
      <p:sp>
        <p:nvSpPr>
          <p:cNvPr id="31" name="TextBox 30">
            <a:extLst>
              <a:ext uri="{FF2B5EF4-FFF2-40B4-BE49-F238E27FC236}">
                <a16:creationId xmlns:a16="http://schemas.microsoft.com/office/drawing/2014/main" id="{AA104E07-D463-0C83-856C-82380CECD83B}"/>
              </a:ext>
            </a:extLst>
          </p:cNvPr>
          <p:cNvSpPr txBox="1"/>
          <p:nvPr/>
        </p:nvSpPr>
        <p:spPr>
          <a:xfrm>
            <a:off x="9491254" y="4746773"/>
            <a:ext cx="412024" cy="533400"/>
          </a:xfrm>
          <a:prstGeom prst="rect">
            <a:avLst/>
          </a:prstGeom>
          <a:noFill/>
        </p:spPr>
        <p:txBody>
          <a:bodyPr wrap="square" rtlCol="0">
            <a:spAutoFit/>
          </a:bodyPr>
          <a:lstStyle/>
          <a:p>
            <a:r>
              <a:rPr lang="fr-FR" sz="2900" b="0" i="0" u="none" strike="noStrike" cap="none" baseline="0">
                <a:solidFill>
                  <a:srgbClr val="FFFFFF"/>
                </a:solidFill>
                <a:effectLst/>
                <a:uFill>
                  <a:solidFill>
                    <a:prstClr val="black">
                      <a:alpha val="0"/>
                    </a:prstClr>
                  </a:solidFill>
                </a:uFill>
                <a:latin typeface="Phosphate Solid"/>
                <a:ea typeface="Phosphate Solid"/>
                <a:cs typeface="Phosphate Solid"/>
              </a:rPr>
              <a:t>B</a:t>
            </a:r>
          </a:p>
        </p:txBody>
      </p:sp>
      <p:sp>
        <p:nvSpPr>
          <p:cNvPr id="32" name="TextBox 31">
            <a:extLst>
              <a:ext uri="{FF2B5EF4-FFF2-40B4-BE49-F238E27FC236}">
                <a16:creationId xmlns:a16="http://schemas.microsoft.com/office/drawing/2014/main" id="{80836DF8-3E79-FD9E-3BEA-57ABCE71FD6B}"/>
              </a:ext>
            </a:extLst>
          </p:cNvPr>
          <p:cNvSpPr txBox="1"/>
          <p:nvPr/>
        </p:nvSpPr>
        <p:spPr>
          <a:xfrm>
            <a:off x="9328785" y="5579864"/>
            <a:ext cx="716280" cy="914400"/>
          </a:xfrm>
          <a:prstGeom prst="rect">
            <a:avLst/>
          </a:prstGeom>
          <a:noFill/>
        </p:spPr>
        <p:txBody>
          <a:bodyPr wrap="square" rtlCol="0">
            <a:spAutoFit/>
          </a:bodyPr>
          <a:lstStyle/>
          <a:p>
            <a:r>
              <a:rPr lang="fr-FR" sz="1800" b="1" i="0" u="none" strike="noStrike" cap="none" baseline="0">
                <a:solidFill>
                  <a:srgbClr val="17406D"/>
                </a:solidFill>
                <a:effectLst/>
                <a:uFill>
                  <a:solidFill>
                    <a:prstClr val="black">
                      <a:alpha val="0"/>
                    </a:prstClr>
                  </a:solidFill>
                </a:uFill>
                <a:latin typeface="Calibri"/>
                <a:ea typeface="Calibri"/>
                <a:cs typeface="Calibri"/>
              </a:rPr>
              <a:t>VICTOIRE</a:t>
            </a:r>
          </a:p>
        </p:txBody>
      </p:sp>
      <p:pic>
        <p:nvPicPr>
          <p:cNvPr id="34" name="Picture 33">
            <a:extLst>
              <a:ext uri="{FF2B5EF4-FFF2-40B4-BE49-F238E27FC236}">
                <a16:creationId xmlns:a16="http://schemas.microsoft.com/office/drawing/2014/main" id="{CC4A5B05-E27F-C23E-07C9-4D2A08B20582}"/>
              </a:ext>
            </a:extLst>
          </p:cNvPr>
          <p:cNvPicPr>
            <a:picLocks noChangeAspect="1"/>
          </p:cNvPicPr>
          <p:nvPr/>
        </p:nvPicPr>
        <p:blipFill>
          <a:blip r:embed="rId5"/>
          <a:stretch>
            <a:fillRect/>
          </a:stretch>
        </p:blipFill>
        <p:spPr>
          <a:xfrm>
            <a:off x="4023360" y="694688"/>
            <a:ext cx="4191000" cy="1663700"/>
          </a:xfrm>
          <a:prstGeom prst="rect">
            <a:avLst/>
          </a:prstGeom>
        </p:spPr>
      </p:pic>
      <p:pic>
        <p:nvPicPr>
          <p:cNvPr id="39" name="Picture 38">
            <a:extLst>
              <a:ext uri="{FF2B5EF4-FFF2-40B4-BE49-F238E27FC236}">
                <a16:creationId xmlns:a16="http://schemas.microsoft.com/office/drawing/2014/main" id="{11F09984-F07B-915D-937F-3D3459BCF96C}"/>
              </a:ext>
            </a:extLst>
          </p:cNvPr>
          <p:cNvPicPr>
            <a:picLocks noChangeAspect="1"/>
          </p:cNvPicPr>
          <p:nvPr/>
        </p:nvPicPr>
        <p:blipFill>
          <a:blip r:embed="rId6"/>
          <a:stretch>
            <a:fillRect/>
          </a:stretch>
        </p:blipFill>
        <p:spPr>
          <a:xfrm>
            <a:off x="3925872" y="2778759"/>
            <a:ext cx="4305300" cy="1651000"/>
          </a:xfrm>
          <a:prstGeom prst="rect">
            <a:avLst/>
          </a:prstGeom>
        </p:spPr>
      </p:pic>
      <p:pic>
        <p:nvPicPr>
          <p:cNvPr id="3" name="Picture 2">
            <a:extLst>
              <a:ext uri="{FF2B5EF4-FFF2-40B4-BE49-F238E27FC236}">
                <a16:creationId xmlns:a16="http://schemas.microsoft.com/office/drawing/2014/main" id="{3357FD3F-9188-056F-0516-928D945246F7}"/>
              </a:ext>
            </a:extLst>
          </p:cNvPr>
          <p:cNvPicPr>
            <a:picLocks noChangeAspect="1"/>
          </p:cNvPicPr>
          <p:nvPr/>
        </p:nvPicPr>
        <p:blipFill>
          <a:blip r:embed="rId7"/>
          <a:stretch>
            <a:fillRect/>
          </a:stretch>
        </p:blipFill>
        <p:spPr>
          <a:xfrm>
            <a:off x="3928109" y="4853251"/>
            <a:ext cx="4445000" cy="1828800"/>
          </a:xfrm>
          <a:prstGeom prst="rect">
            <a:avLst/>
          </a:prstGeom>
        </p:spPr>
      </p:pic>
    </p:spTree>
    <p:extLst>
      <p:ext uri="{BB962C8B-B14F-4D97-AF65-F5344CB8AC3E}">
        <p14:creationId xmlns:p14="http://schemas.microsoft.com/office/powerpoint/2010/main" val="2324797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0EB7A-00A9-434A-2C91-895CE1A9052F}"/>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À QUOI DEVEZ-VOUS VOUS ATTENDRE ?</a:t>
            </a:r>
          </a:p>
        </p:txBody>
      </p:sp>
      <p:sp>
        <p:nvSpPr>
          <p:cNvPr id="6" name="Text Placeholder 5">
            <a:extLst>
              <a:ext uri="{FF2B5EF4-FFF2-40B4-BE49-F238E27FC236}">
                <a16:creationId xmlns:a16="http://schemas.microsoft.com/office/drawing/2014/main" id="{75610A55-8CBA-0E52-6802-B673D56B3708}"/>
              </a:ext>
            </a:extLst>
          </p:cNvPr>
          <p:cNvSpPr>
            <a:spLocks noGrp="1"/>
          </p:cNvSpPr>
          <p:nvPr>
            <p:ph type="body" idx="1"/>
          </p:nvPr>
        </p:nvSpPr>
        <p:spPr>
          <a:xfrm>
            <a:off x="998059" y="2001506"/>
            <a:ext cx="5087075" cy="536005"/>
          </a:xfrm>
        </p:spPr>
        <p:txBody>
          <a:bodyPr/>
          <a:lstStyle/>
          <a:p>
            <a:r>
              <a:rPr lang="fr-FR" sz="2200" b="1" i="0" u="none" strike="noStrike" cap="none" baseline="0">
                <a:solidFill>
                  <a:srgbClr val="009DD9"/>
                </a:solidFill>
                <a:effectLst/>
                <a:uFill>
                  <a:solidFill>
                    <a:prstClr val="black">
                      <a:alpha val="0"/>
                    </a:prstClr>
                  </a:solidFill>
                </a:uFill>
                <a:latin typeface="Calibri"/>
                <a:ea typeface="Calibri"/>
                <a:cs typeface="Calibri"/>
              </a:rPr>
              <a:t>Vote</a:t>
            </a:r>
          </a:p>
        </p:txBody>
      </p:sp>
      <p:sp>
        <p:nvSpPr>
          <p:cNvPr id="7" name="Content Placeholder 6">
            <a:extLst>
              <a:ext uri="{FF2B5EF4-FFF2-40B4-BE49-F238E27FC236}">
                <a16:creationId xmlns:a16="http://schemas.microsoft.com/office/drawing/2014/main" id="{2C539624-C6DF-9680-3C0D-FE554A80CF8F}"/>
              </a:ext>
            </a:extLst>
          </p:cNvPr>
          <p:cNvSpPr>
            <a:spLocks noGrp="1"/>
          </p:cNvSpPr>
          <p:nvPr>
            <p:ph sz="half" idx="2"/>
          </p:nvPr>
        </p:nvSpPr>
        <p:spPr>
          <a:xfrm>
            <a:off x="525773" y="2574433"/>
            <a:ext cx="4988336" cy="2813051"/>
          </a:xfrm>
        </p:spPr>
        <p:txBody>
          <a:bodyPr>
            <a:normAutofit lnSpcReduction="10000"/>
          </a:bodyPr>
          <a:lstStyle/>
          <a:p>
            <a:r>
              <a:rPr lang="fr-FR" sz="2400" b="0" i="0" u="none" strike="noStrike" cap="none" baseline="0">
                <a:solidFill>
                  <a:srgbClr val="17406D"/>
                </a:solidFill>
                <a:effectLst/>
                <a:uFill>
                  <a:solidFill>
                    <a:prstClr val="black">
                      <a:alpha val="0"/>
                    </a:prstClr>
                  </a:solidFill>
                </a:uFill>
                <a:latin typeface="Calibri"/>
                <a:ea typeface="Calibri"/>
                <a:cs typeface="Calibri"/>
              </a:rPr>
              <a:t>Il pourrait vous falloir plus de temps pour remplir votre bulletin</a:t>
            </a:r>
          </a:p>
          <a:p>
            <a:r>
              <a:rPr lang="fr-FR" sz="2400" b="0" i="0" u="none" strike="noStrike" cap="none" baseline="0">
                <a:solidFill>
                  <a:srgbClr val="17406D"/>
                </a:solidFill>
                <a:effectLst/>
                <a:uFill>
                  <a:solidFill>
                    <a:prstClr val="black">
                      <a:alpha val="0"/>
                    </a:prstClr>
                  </a:solidFill>
                </a:uFill>
                <a:latin typeface="Calibri"/>
                <a:ea typeface="Calibri"/>
                <a:cs typeface="Calibri"/>
              </a:rPr>
              <a:t>Des instruction sur le RCV seront disponibles dans les centres de vote</a:t>
            </a:r>
          </a:p>
          <a:p>
            <a:r>
              <a:rPr lang="fr-FR" sz="2400" b="0" i="0" u="none" strike="noStrike" cap="none" baseline="0">
                <a:solidFill>
                  <a:srgbClr val="17406D"/>
                </a:solidFill>
                <a:effectLst/>
                <a:uFill>
                  <a:solidFill>
                    <a:prstClr val="black">
                      <a:alpha val="0"/>
                    </a:prstClr>
                  </a:solidFill>
                </a:uFill>
                <a:latin typeface="Calibri"/>
                <a:ea typeface="Calibri"/>
                <a:cs typeface="Calibri"/>
              </a:rPr>
              <a:t>Les enveloppes de vote par correspondance incluront des instructions sur le RCV</a:t>
            </a:r>
          </a:p>
          <a:p>
            <a:endParaRPr lang="en-US" sz="240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2F7007C-B5A7-8F97-3A43-8DD55A42A5CE}"/>
              </a:ext>
            </a:extLst>
          </p:cNvPr>
          <p:cNvSpPr>
            <a:spLocks noGrp="1"/>
          </p:cNvSpPr>
          <p:nvPr>
            <p:ph type="body" sz="quarter" idx="3"/>
          </p:nvPr>
        </p:nvSpPr>
        <p:spPr>
          <a:xfrm>
            <a:off x="6399042" y="1984138"/>
            <a:ext cx="5087073" cy="553373"/>
          </a:xfrm>
        </p:spPr>
        <p:txBody>
          <a:bodyPr/>
          <a:lstStyle/>
          <a:p>
            <a:r>
              <a:rPr lang="fr-FR" sz="2200" b="1" i="0" u="none" strike="noStrike" cap="none" baseline="0">
                <a:solidFill>
                  <a:srgbClr val="009DD9"/>
                </a:solidFill>
                <a:effectLst/>
                <a:uFill>
                  <a:solidFill>
                    <a:prstClr val="black">
                      <a:alpha val="0"/>
                    </a:prstClr>
                  </a:solidFill>
                </a:uFill>
                <a:latin typeface="Calibri"/>
                <a:ea typeface="Calibri"/>
                <a:cs typeface="Calibri"/>
              </a:rPr>
              <a:t>Résultats</a:t>
            </a:r>
          </a:p>
        </p:txBody>
      </p:sp>
      <p:sp>
        <p:nvSpPr>
          <p:cNvPr id="9" name="Content Placeholder 8">
            <a:extLst>
              <a:ext uri="{FF2B5EF4-FFF2-40B4-BE49-F238E27FC236}">
                <a16:creationId xmlns:a16="http://schemas.microsoft.com/office/drawing/2014/main" id="{EE4BF058-7C51-3804-55FE-E3A0D754B28E}"/>
              </a:ext>
            </a:extLst>
          </p:cNvPr>
          <p:cNvSpPr>
            <a:spLocks noGrp="1"/>
          </p:cNvSpPr>
          <p:nvPr>
            <p:ph sz="quarter" idx="4"/>
          </p:nvPr>
        </p:nvSpPr>
        <p:spPr>
          <a:xfrm>
            <a:off x="5821888" y="2574433"/>
            <a:ext cx="5968323" cy="3826048"/>
          </a:xfrm>
        </p:spPr>
        <p:txBody>
          <a:bodyPr>
            <a:normAutofit fontScale="90000" lnSpcReduction="10000"/>
          </a:bodyPr>
          <a:lstStyle/>
          <a:p>
            <a:r>
              <a:rPr lang="fr-FR" sz="2200" b="0" i="0" u="none" strike="noStrike" cap="none" baseline="0">
                <a:solidFill>
                  <a:srgbClr val="17406D"/>
                </a:solidFill>
                <a:effectLst/>
                <a:uFill>
                  <a:solidFill>
                    <a:prstClr val="black">
                      <a:alpha val="0"/>
                    </a:prstClr>
                  </a:solidFill>
                </a:uFill>
                <a:latin typeface="Calibri"/>
                <a:ea typeface="Calibri"/>
                <a:cs typeface="Calibri"/>
              </a:rPr>
              <a:t>Les rapports de résultats seront différents de ceux des élections précédentes</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Adoption des meilleures pratiques d’autres juridictions</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La transparence est essentielle</a:t>
            </a:r>
          </a:p>
          <a:p>
            <a:r>
              <a:rPr lang="fr-FR" sz="2200" b="0" i="0" u="none" strike="noStrike" cap="none" baseline="0">
                <a:solidFill>
                  <a:srgbClr val="17406D"/>
                </a:solidFill>
                <a:effectLst/>
                <a:uFill>
                  <a:solidFill>
                    <a:prstClr val="black">
                      <a:alpha val="0"/>
                    </a:prstClr>
                  </a:solidFill>
                </a:uFill>
                <a:latin typeface="Calibri"/>
                <a:ea typeface="Calibri"/>
                <a:cs typeface="Calibri"/>
              </a:rPr>
              <a:t>Les résultats seront toujours disponibles sur le site Web du DCBOE</a:t>
            </a:r>
          </a:p>
          <a:p>
            <a:r>
              <a:rPr lang="fr-FR" sz="2200" b="0" i="0" u="none" strike="noStrike" cap="none" baseline="0">
                <a:solidFill>
                  <a:srgbClr val="17406D"/>
                </a:solidFill>
                <a:effectLst/>
                <a:uFill>
                  <a:solidFill>
                    <a:prstClr val="black">
                      <a:alpha val="0"/>
                    </a:prstClr>
                  </a:solidFill>
                </a:uFill>
                <a:latin typeface="Calibri"/>
                <a:ea typeface="Calibri"/>
                <a:cs typeface="Calibri"/>
              </a:rPr>
              <a:t>Le calendrier de publication des résultats sera différent des élections précédentes</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Le calendrier est en cours d’élaboration</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Les résultats préliminaires seront toujours publiés le soir de l’élection</a:t>
            </a:r>
          </a:p>
          <a:p>
            <a:endParaRPr lang="en-US"/>
          </a:p>
        </p:txBody>
      </p:sp>
    </p:spTree>
    <p:extLst>
      <p:ext uri="{BB962C8B-B14F-4D97-AF65-F5344CB8AC3E}">
        <p14:creationId xmlns:p14="http://schemas.microsoft.com/office/powerpoint/2010/main" val="3140916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Éducation et sensibilisation</a:t>
            </a:r>
          </a:p>
        </p:txBody>
      </p:sp>
      <p:sp>
        <p:nvSpPr>
          <p:cNvPr id="3" name="Text Placeholder 2">
            <a:extLst>
              <a:ext uri="{FF2B5EF4-FFF2-40B4-BE49-F238E27FC236}">
                <a16:creationId xmlns:a16="http://schemas.microsoft.com/office/drawing/2014/main" id="{B68DF448-4613-E5F0-6872-6BEA66A08738}"/>
              </a:ext>
            </a:extLst>
          </p:cNvPr>
          <p:cNvSpPr>
            <a:spLocks noGrp="1"/>
          </p:cNvSpPr>
          <p:nvPr>
            <p:ph type="body" idx="1"/>
          </p:nvPr>
        </p:nvSpPr>
        <p:spPr>
          <a:xfrm>
            <a:off x="887219" y="2106707"/>
            <a:ext cx="5087075" cy="412376"/>
          </a:xfrm>
        </p:spPr>
        <p:txBody>
          <a:bodyPr/>
          <a:lstStyle/>
          <a:p>
            <a:r>
              <a:rPr lang="fr-FR" sz="2200" b="1" i="0" u="none" strike="noStrike" cap="none" baseline="0">
                <a:solidFill>
                  <a:srgbClr val="009DD9"/>
                </a:solidFill>
                <a:effectLst/>
                <a:uFill>
                  <a:solidFill>
                    <a:prstClr val="black">
                      <a:alpha val="0"/>
                    </a:prstClr>
                  </a:solidFill>
                </a:uFill>
                <a:latin typeface="Calibri"/>
                <a:ea typeface="Calibri"/>
                <a:cs typeface="Calibri"/>
              </a:rPr>
              <a:t>Ressources disponibles</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2" y="2608092"/>
            <a:ext cx="5393100" cy="3570917"/>
          </a:xfrm>
        </p:spPr>
        <p:txBody>
          <a:bodyPr>
            <a:noAutofit/>
          </a:bodyPr>
          <a:lstStyle/>
          <a:p>
            <a:r>
              <a:rPr lang="fr-FR" sz="2400" b="0" i="0" u="none" strike="noStrike" cap="none" baseline="0">
                <a:solidFill>
                  <a:srgbClr val="17406D"/>
                </a:solidFill>
                <a:effectLst/>
                <a:uFill>
                  <a:solidFill>
                    <a:prstClr val="black">
                      <a:alpha val="0"/>
                    </a:prstClr>
                  </a:solidFill>
                </a:uFill>
                <a:latin typeface="Calibri"/>
                <a:ea typeface="Calibri"/>
                <a:cs typeface="Calibri"/>
              </a:rPr>
              <a:t>Page du RCV sur le site Web du DCBOE</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Outil de simulation du dépouillement électoral</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Vidéo explicative</a:t>
            </a:r>
          </a:p>
          <a:p>
            <a:pPr lvl="1"/>
            <a:r>
              <a:rPr lang="fr-FR" sz="1800" b="0" i="0" u="none" strike="noStrike" cap="none" baseline="0">
                <a:solidFill>
                  <a:srgbClr val="17406D"/>
                </a:solidFill>
                <a:effectLst/>
                <a:uFill>
                  <a:solidFill>
                    <a:prstClr val="black">
                      <a:alpha val="0"/>
                    </a:prstClr>
                  </a:solidFill>
                </a:uFill>
                <a:latin typeface="Calibri"/>
                <a:ea typeface="Calibri"/>
                <a:cs typeface="Calibri"/>
              </a:rPr>
              <a:t>Foire aux questions</a:t>
            </a:r>
            <a:endParaRPr lang="en-US" sz="2000">
              <a:latin typeface="Calibri" panose="020F0502020204030204" pitchFamily="34" charset="0"/>
              <a:cs typeface="Calibri" panose="020F0502020204030204" pitchFamily="34" charset="0"/>
            </a:endParaRPr>
          </a:p>
          <a:p>
            <a:r>
              <a:rPr lang="fr-FR" sz="2400" b="0" i="0" u="none" strike="noStrike" cap="none" baseline="0">
                <a:solidFill>
                  <a:srgbClr val="17406D"/>
                </a:solidFill>
                <a:effectLst/>
                <a:uFill>
                  <a:solidFill>
                    <a:prstClr val="black">
                      <a:alpha val="0"/>
                    </a:prstClr>
                  </a:solidFill>
                </a:uFill>
                <a:latin typeface="Calibri"/>
                <a:ea typeface="Calibri"/>
                <a:cs typeface="Calibri"/>
              </a:rPr>
              <a:t>Centre de ressources au DCBOE</a:t>
            </a:r>
          </a:p>
          <a:p>
            <a:r>
              <a:rPr lang="fr-FR" sz="2400" b="0" i="0" u="none" strike="noStrike" cap="none" baseline="0">
                <a:solidFill>
                  <a:srgbClr val="17406D"/>
                </a:solidFill>
                <a:effectLst/>
                <a:uFill>
                  <a:solidFill>
                    <a:prstClr val="black">
                      <a:alpha val="0"/>
                    </a:prstClr>
                  </a:solidFill>
                </a:uFill>
                <a:latin typeface="Calibri"/>
                <a:ea typeface="Calibri"/>
                <a:cs typeface="Calibri"/>
              </a:rPr>
              <a:t>Fiches pratiques</a:t>
            </a:r>
          </a:p>
          <a:p>
            <a:r>
              <a:rPr lang="fr-FR" sz="2400" b="0" i="0" u="none" strike="noStrike" cap="none" baseline="0">
                <a:solidFill>
                  <a:srgbClr val="17406D"/>
                </a:solidFill>
                <a:effectLst/>
                <a:uFill>
                  <a:solidFill>
                    <a:prstClr val="black">
                      <a:alpha val="0"/>
                    </a:prstClr>
                  </a:solidFill>
                </a:uFill>
                <a:latin typeface="Calibri"/>
                <a:ea typeface="Calibri"/>
                <a:cs typeface="Calibri"/>
              </a:rPr>
              <a:t>Présentations en personne et en ligne </a:t>
            </a:r>
          </a:p>
          <a:p>
            <a:endParaRPr lang="en-US" sz="2400">
              <a:latin typeface="Calibri" panose="020F0502020204030204" pitchFamily="34" charset="0"/>
              <a:cs typeface="Calibri" panose="020F0502020204030204" pitchFamily="34" charset="0"/>
            </a:endParaRPr>
          </a:p>
          <a:p>
            <a:endParaRPr lang="en-US" sz="2400"/>
          </a:p>
        </p:txBody>
      </p:sp>
      <p:sp>
        <p:nvSpPr>
          <p:cNvPr id="5" name="Text Placeholder 4">
            <a:extLst>
              <a:ext uri="{FF2B5EF4-FFF2-40B4-BE49-F238E27FC236}">
                <a16:creationId xmlns:a16="http://schemas.microsoft.com/office/drawing/2014/main" id="{92EE3408-2E01-B4BD-65B5-E247F841E1BB}"/>
              </a:ext>
            </a:extLst>
          </p:cNvPr>
          <p:cNvSpPr>
            <a:spLocks noGrp="1"/>
          </p:cNvSpPr>
          <p:nvPr>
            <p:ph type="body" sz="quarter" idx="3"/>
          </p:nvPr>
        </p:nvSpPr>
        <p:spPr>
          <a:xfrm>
            <a:off x="6460982" y="1969135"/>
            <a:ext cx="5087073" cy="553373"/>
          </a:xfrm>
        </p:spPr>
        <p:txBody>
          <a:bodyPr/>
          <a:lstStyle/>
          <a:p>
            <a:r>
              <a:rPr lang="fr-FR" sz="2200" b="1" i="0" u="none" strike="noStrike" cap="none" baseline="0">
                <a:solidFill>
                  <a:srgbClr val="009DD9"/>
                </a:solidFill>
                <a:effectLst/>
                <a:uFill>
                  <a:solidFill>
                    <a:prstClr val="black">
                      <a:alpha val="0"/>
                    </a:prstClr>
                  </a:solidFill>
                </a:uFill>
                <a:latin typeface="Calibri"/>
                <a:ea typeface="Calibri"/>
                <a:cs typeface="Calibri"/>
              </a:rPr>
              <a:t>Bientôt disponible</a:t>
            </a:r>
          </a:p>
        </p:txBody>
      </p:sp>
      <p:sp>
        <p:nvSpPr>
          <p:cNvPr id="6" name="Content Placeholder 5">
            <a:extLst>
              <a:ext uri="{FF2B5EF4-FFF2-40B4-BE49-F238E27FC236}">
                <a16:creationId xmlns:a16="http://schemas.microsoft.com/office/drawing/2014/main" id="{1A20BCD0-78DB-E117-D81E-477248F53FCC}"/>
              </a:ext>
            </a:extLst>
          </p:cNvPr>
          <p:cNvSpPr>
            <a:spLocks noGrp="1"/>
          </p:cNvSpPr>
          <p:nvPr>
            <p:ph sz="quarter" idx="4"/>
          </p:nvPr>
        </p:nvSpPr>
        <p:spPr>
          <a:xfrm>
            <a:off x="6217708" y="2608092"/>
            <a:ext cx="5393100" cy="2934999"/>
          </a:xfrm>
        </p:spPr>
        <p:txBody>
          <a:bodyPr>
            <a:normAutofit/>
          </a:bodyPr>
          <a:lstStyle/>
          <a:p>
            <a:r>
              <a:rPr lang="fr-FR" sz="2400" b="0" i="0" u="none" strike="noStrike" cap="none" baseline="0">
                <a:solidFill>
                  <a:srgbClr val="17406D"/>
                </a:solidFill>
                <a:effectLst/>
                <a:uFill>
                  <a:solidFill>
                    <a:prstClr val="black">
                      <a:alpha val="0"/>
                    </a:prstClr>
                  </a:solidFill>
                </a:uFill>
                <a:latin typeface="Calibri"/>
                <a:ea typeface="Calibri"/>
                <a:cs typeface="Calibri"/>
              </a:rPr>
              <a:t>Guide de l’électeur</a:t>
            </a:r>
          </a:p>
          <a:p>
            <a:r>
              <a:rPr lang="fr-FR" sz="2400" b="0" i="0" u="none" strike="noStrike" cap="none" baseline="0">
                <a:solidFill>
                  <a:srgbClr val="17406D"/>
                </a:solidFill>
                <a:effectLst/>
                <a:uFill>
                  <a:solidFill>
                    <a:prstClr val="black">
                      <a:alpha val="0"/>
                    </a:prstClr>
                  </a:solidFill>
                </a:uFill>
                <a:latin typeface="Calibri"/>
                <a:ea typeface="Calibri"/>
                <a:cs typeface="Calibri"/>
              </a:rPr>
              <a:t>Envois postaux</a:t>
            </a:r>
          </a:p>
          <a:p>
            <a:endParaRPr lang="en-US" sz="2400"/>
          </a:p>
        </p:txBody>
      </p:sp>
      <p:pic>
        <p:nvPicPr>
          <p:cNvPr id="11" name="Picture 10">
            <a:extLst>
              <a:ext uri="{FF2B5EF4-FFF2-40B4-BE49-F238E27FC236}">
                <a16:creationId xmlns:a16="http://schemas.microsoft.com/office/drawing/2014/main" id="{22D23BD6-3C42-44E6-A377-A9A5381123B4}"/>
              </a:ext>
            </a:extLst>
          </p:cNvPr>
          <p:cNvPicPr>
            <a:picLocks noChangeAspect="1"/>
          </p:cNvPicPr>
          <p:nvPr/>
        </p:nvPicPr>
        <p:blipFill>
          <a:blip r:embed="rId2"/>
          <a:stretch>
            <a:fillRect/>
          </a:stretch>
        </p:blipFill>
        <p:spPr>
          <a:xfrm>
            <a:off x="7899834" y="3766048"/>
            <a:ext cx="2764234" cy="2278490"/>
          </a:xfrm>
          <a:prstGeom prst="rect">
            <a:avLst/>
          </a:prstGeom>
        </p:spPr>
      </p:pic>
    </p:spTree>
    <p:extLst>
      <p:ext uri="{BB962C8B-B14F-4D97-AF65-F5344CB8AC3E}">
        <p14:creationId xmlns:p14="http://schemas.microsoft.com/office/powerpoint/2010/main" val="8334508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Dates importantes pour les élections primaires et spéciales du 16 juin 2026</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3" y="2171140"/>
            <a:ext cx="5414682" cy="3570917"/>
          </a:xfrm>
        </p:spPr>
        <p:txBody>
          <a:bodyPr>
            <a:noAutofit/>
          </a:bodyPr>
          <a:lstStyle/>
          <a:p>
            <a:pPr rtl="0">
              <a:spcBef>
                <a:spcPct val="0"/>
              </a:spcBef>
              <a:spcAft>
                <a:spcPct val="0"/>
              </a:spcAft>
            </a:pPr>
            <a:r>
              <a:rPr lang="fr-FR" sz="2000" b="1" i="0" u="none" strike="noStrike" cap="none" baseline="0">
                <a:solidFill>
                  <a:srgbClr val="000000"/>
                </a:solidFill>
                <a:effectLst/>
                <a:uFill>
                  <a:solidFill>
                    <a:prstClr val="black">
                      <a:alpha val="0"/>
                    </a:prstClr>
                  </a:solidFill>
                </a:uFill>
                <a:latin typeface="Calibri"/>
                <a:ea typeface="Calibri"/>
                <a:cs typeface="Calibri"/>
              </a:rPr>
              <a:t>Lundi 11 mai 2026</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fr-FR" sz="1800" b="0" i="0" u="none" strike="noStrike" cap="none" baseline="0">
                <a:solidFill>
                  <a:srgbClr val="000000"/>
                </a:solidFill>
                <a:effectLst/>
                <a:uFill>
                  <a:solidFill>
                    <a:prstClr val="black">
                      <a:alpha val="0"/>
                    </a:prstClr>
                  </a:solidFill>
                </a:uFill>
                <a:latin typeface="Calibri"/>
                <a:ea typeface="Calibri"/>
                <a:cs typeface="Calibri"/>
              </a:rPr>
              <a:t>Le DCBOE commencera l’envoi postal des bulletins de vote à tous les électeurs de DC dûment inscrits. </a:t>
            </a:r>
          </a:p>
          <a:p>
            <a:pPr marL="324000" lvl="1" indent="0">
              <a:spcBef>
                <a:spcPct val="0"/>
              </a:spcBef>
              <a:spcAft>
                <a:spcPct val="0"/>
              </a:spcAft>
              <a:buNone/>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fr-FR" sz="2000" b="1" i="0" u="none" strike="noStrike" cap="none" baseline="0">
                <a:solidFill>
                  <a:srgbClr val="000000"/>
                </a:solidFill>
                <a:effectLst/>
                <a:uFill>
                  <a:solidFill>
                    <a:prstClr val="black">
                      <a:alpha val="0"/>
                    </a:prstClr>
                  </a:solidFill>
                </a:uFill>
                <a:latin typeface="Calibri"/>
                <a:ea typeface="Calibri"/>
                <a:cs typeface="Calibri"/>
              </a:rPr>
              <a:t>Du vendredi 22 mai au mardi 16 juin 2026 à 20 h</a:t>
            </a:r>
            <a:endParaRPr lang="en-US" sz="2000" b="1">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fr-FR" sz="1800" b="0" i="0" u="none" strike="noStrike" cap="none" baseline="0">
                <a:solidFill>
                  <a:srgbClr val="000000"/>
                </a:solidFill>
                <a:effectLst/>
                <a:uFill>
                  <a:solidFill>
                    <a:prstClr val="black">
                      <a:alpha val="0"/>
                    </a:prstClr>
                  </a:solidFill>
                </a:uFill>
                <a:latin typeface="Calibri"/>
                <a:ea typeface="Calibri"/>
                <a:cs typeface="Calibri"/>
              </a:rPr>
              <a:t>55 boîtes de dépôt pour vote par correspondance seront disponibles.</a:t>
            </a:r>
          </a:p>
          <a:p>
            <a:pPr lvl="1">
              <a:spcBef>
                <a:spcPct val="0"/>
              </a:spcBef>
              <a:spcAft>
                <a:spcPct val="0"/>
              </a:spcAft>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fr-FR" sz="2000" b="1" i="0" u="none" strike="noStrike" cap="none" baseline="0">
                <a:solidFill>
                  <a:srgbClr val="000000"/>
                </a:solidFill>
                <a:effectLst/>
                <a:uFill>
                  <a:solidFill>
                    <a:prstClr val="black">
                      <a:alpha val="0"/>
                    </a:prstClr>
                  </a:solidFill>
                </a:uFill>
                <a:latin typeface="Calibri"/>
                <a:ea typeface="Calibri"/>
                <a:cs typeface="Calibri"/>
              </a:rPr>
              <a:t>Mardi 26 mai 2026</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fr-FR" sz="1800" b="0" i="0" u="none" strike="noStrike" cap="none" baseline="0">
                <a:solidFill>
                  <a:srgbClr val="000000"/>
                </a:solidFill>
                <a:effectLst/>
                <a:uFill>
                  <a:solidFill>
                    <a:prstClr val="black">
                      <a:alpha val="0"/>
                    </a:prstClr>
                  </a:solidFill>
                </a:uFill>
                <a:latin typeface="Calibri"/>
                <a:ea typeface="Calibri"/>
                <a:cs typeface="Calibri"/>
              </a:rPr>
              <a:t>Échéance pour les électeurs inscrits souhaitant modifier leur appartenance politique et dernier jour de réception des demandes d’inscription soumises par voie postale ou électronique</a:t>
            </a:r>
            <a:br>
              <a:rPr sz="1800"/>
            </a:b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71EB6BC-B791-4F78-9484-3A0EA291AFFD}"/>
              </a:ext>
            </a:extLst>
          </p:cNvPr>
          <p:cNvSpPr txBox="1"/>
          <p:nvPr/>
        </p:nvSpPr>
        <p:spPr>
          <a:xfrm>
            <a:off x="6096000" y="2171140"/>
            <a:ext cx="5514807" cy="4907279"/>
          </a:xfrm>
          <a:prstGeom prst="rect">
            <a:avLst/>
          </a:prstGeom>
          <a:noFill/>
        </p:spPr>
        <p:txBody>
          <a:bodyPr wrap="square">
            <a:spAutoFit/>
          </a:bodyPr>
          <a:lstStyle/>
          <a:p>
            <a:pPr marL="285750" indent="-285750" rtl="0">
              <a:spcBef>
                <a:spcPct val="0"/>
              </a:spcBef>
              <a:spcAft>
                <a:spcPct val="0"/>
              </a:spcAft>
              <a:buClr>
                <a:schemeClr val="accent2"/>
              </a:buClr>
              <a:buFont typeface="Wingdings" panose="05000000000000000000" pitchFamily="2" charset="2"/>
              <a:buChar char="§"/>
            </a:pPr>
            <a:r>
              <a:rPr lang="fr-FR" sz="2000" b="1" i="0" u="none" strike="noStrike" cap="none" baseline="0">
                <a:solidFill>
                  <a:srgbClr val="000000"/>
                </a:solidFill>
                <a:effectLst/>
                <a:uFill>
                  <a:solidFill>
                    <a:prstClr val="black">
                      <a:alpha val="0"/>
                    </a:prstClr>
                  </a:solidFill>
                </a:uFill>
                <a:latin typeface="Calibri"/>
                <a:ea typeface="Calibri"/>
                <a:cs typeface="Calibri"/>
              </a:rPr>
              <a:t>Du lundi 8 juin au dimanche 14 juin 2026</a:t>
            </a:r>
            <a:endParaRPr lang="en-US" sz="2000" b="1">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fr-FR" sz="1800" b="0" i="0" u="none" strike="noStrike" cap="none" baseline="0">
                <a:solidFill>
                  <a:srgbClr val="000000"/>
                </a:solidFill>
                <a:effectLst/>
                <a:uFill>
                  <a:solidFill>
                    <a:prstClr val="black">
                      <a:alpha val="0"/>
                    </a:prstClr>
                  </a:solidFill>
                </a:uFill>
                <a:latin typeface="Calibri"/>
                <a:ea typeface="Calibri"/>
                <a:cs typeface="Calibri"/>
              </a:rPr>
              <a:t>Les centres de vote anticipés seront ouverts de 8 h 30 à 19 h. </a:t>
            </a:r>
          </a:p>
          <a:p>
            <a:pPr marL="742950" lvl="1" indent="-285750">
              <a:buClr>
                <a:schemeClr val="accent2"/>
              </a:buClr>
              <a:buFont typeface="Wingdings" panose="05000000000000000000" pitchFamily="2" charset="2"/>
              <a:buChar char="§"/>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marL="285750" indent="-285750" rtl="0">
              <a:spcBef>
                <a:spcPct val="0"/>
              </a:spcBef>
              <a:spcAft>
                <a:spcPct val="0"/>
              </a:spcAft>
              <a:buClr>
                <a:schemeClr val="accent2"/>
              </a:buClr>
              <a:buFont typeface="Wingdings" panose="05000000000000000000" pitchFamily="2" charset="2"/>
              <a:buChar char="§"/>
            </a:pPr>
            <a:r>
              <a:rPr lang="fr-FR" sz="2000" b="1" i="0" u="none" strike="noStrike" cap="none" baseline="0">
                <a:solidFill>
                  <a:srgbClr val="000000"/>
                </a:solidFill>
                <a:effectLst/>
                <a:uFill>
                  <a:solidFill>
                    <a:prstClr val="black">
                      <a:alpha val="0"/>
                    </a:prstClr>
                  </a:solidFill>
                </a:uFill>
                <a:latin typeface="Calibri"/>
                <a:ea typeface="Calibri"/>
                <a:cs typeface="Calibri"/>
              </a:rPr>
              <a:t>Mardi 16 juin 2026 – JOUR DE L’ÉLECTION</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fr-FR" sz="1800" b="0" i="0" u="none" strike="noStrike" cap="none" baseline="0">
                <a:solidFill>
                  <a:srgbClr val="000000"/>
                </a:solidFill>
                <a:effectLst/>
                <a:uFill>
                  <a:solidFill>
                    <a:prstClr val="black">
                      <a:alpha val="0"/>
                    </a:prstClr>
                  </a:solidFill>
                </a:uFill>
                <a:latin typeface="Calibri"/>
                <a:ea typeface="Calibri"/>
                <a:cs typeface="Calibri"/>
              </a:rPr>
              <a:t>Les centres de vote seront ouverts de 7 h à 20 h.</a:t>
            </a:r>
            <a:endParaRPr lang="en-US" b="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fr-FR" sz="1800" b="0" i="0" u="none" strike="noStrike" cap="none" baseline="0">
                <a:solidFill>
                  <a:srgbClr val="000000"/>
                </a:solidFill>
                <a:effectLst/>
                <a:uFill>
                  <a:solidFill>
                    <a:prstClr val="black">
                      <a:alpha val="0"/>
                    </a:prstClr>
                  </a:solidFill>
                </a:uFill>
                <a:latin typeface="Calibri"/>
                <a:ea typeface="Calibri"/>
                <a:cs typeface="Calibri"/>
              </a:rPr>
              <a:t>Vous pourrez voter tant que vous serez dans la file d’attente avant 20 h.</a:t>
            </a:r>
            <a:endParaRPr lang="en-US" b="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fr-FR" sz="1800" b="0" i="0" u="none" strike="noStrike" cap="none" baseline="0">
                <a:solidFill>
                  <a:srgbClr val="000000"/>
                </a:solidFill>
                <a:effectLst/>
                <a:uFill>
                  <a:solidFill>
                    <a:prstClr val="black">
                      <a:alpha val="0"/>
                    </a:prstClr>
                  </a:solidFill>
                </a:uFill>
                <a:latin typeface="Calibri"/>
                <a:ea typeface="Calibri"/>
                <a:cs typeface="Calibri"/>
              </a:rPr>
              <a:t>Les bulletins de vote envoyés par le service postal américain doivent être oblitérés au plus tard le mardi 16 juin 2026 et reçus au plus tard le vendredi 26 juin 2026 pour être comptabilisés.</a:t>
            </a:r>
            <a:endParaRPr lang="en-US" b="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40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B27898-60B7-1913-62C5-66CE6AC22C76}"/>
              </a:ext>
            </a:extLst>
          </p:cNvPr>
          <p:cNvSpPr txBox="1"/>
          <p:nvPr/>
        </p:nvSpPr>
        <p:spPr>
          <a:xfrm>
            <a:off x="4303727" y="4422390"/>
            <a:ext cx="3584544" cy="1188720"/>
          </a:xfrm>
          <a:prstGeom prst="rect">
            <a:avLst/>
          </a:prstGeom>
          <a:noFill/>
        </p:spPr>
        <p:txBody>
          <a:bodyPr wrap="square" rtlCol="0">
            <a:spAutoFit/>
          </a:bodyPr>
          <a:lstStyle/>
          <a:p>
            <a:pPr algn="ctr"/>
            <a:r>
              <a:rPr lang="fr-FR" sz="3600" b="1" i="0" u="none" strike="noStrike" cap="none" baseline="0">
                <a:solidFill>
                  <a:srgbClr val="009DD9"/>
                </a:solidFill>
                <a:effectLst/>
                <a:uFill>
                  <a:solidFill>
                    <a:prstClr val="black">
                      <a:alpha val="0"/>
                    </a:prstClr>
                  </a:solidFill>
                </a:uFill>
                <a:latin typeface="Calibri"/>
                <a:ea typeface="Calibri"/>
                <a:cs typeface="Calibri"/>
              </a:rPr>
              <a:t>www.dcboe.org</a:t>
            </a:r>
          </a:p>
        </p:txBody>
      </p:sp>
      <p:sp>
        <p:nvSpPr>
          <p:cNvPr id="8" name="TextBox 7">
            <a:extLst>
              <a:ext uri="{FF2B5EF4-FFF2-40B4-BE49-F238E27FC236}">
                <a16:creationId xmlns:a16="http://schemas.microsoft.com/office/drawing/2014/main" id="{949A2449-D0FA-B1CD-D334-4C94A902781A}"/>
              </a:ext>
            </a:extLst>
          </p:cNvPr>
          <p:cNvSpPr txBox="1"/>
          <p:nvPr/>
        </p:nvSpPr>
        <p:spPr>
          <a:xfrm>
            <a:off x="843914" y="4982792"/>
            <a:ext cx="10504170" cy="1015663"/>
          </a:xfrm>
          <a:prstGeom prst="rect">
            <a:avLst/>
          </a:prstGeom>
          <a:noFill/>
        </p:spPr>
        <p:txBody>
          <a:bodyPr wrap="square" rtlCol="0">
            <a:spAutoFit/>
          </a:bodyPr>
          <a:lstStyle/>
          <a:p>
            <a:pPr algn="ctr"/>
            <a:r>
              <a:rPr lang="fr-FR" sz="2800" b="1" i="0" u="none" strike="noStrike" cap="none" baseline="0" dirty="0">
                <a:solidFill>
                  <a:srgbClr val="0F6FC6"/>
                </a:solidFill>
                <a:effectLst/>
                <a:uFill>
                  <a:solidFill>
                    <a:prstClr val="black">
                      <a:alpha val="0"/>
                    </a:prstClr>
                  </a:solidFill>
                </a:uFill>
                <a:latin typeface="Calibri"/>
                <a:ea typeface="Calibri"/>
                <a:cs typeface="Calibri"/>
              </a:rPr>
              <a:t>Pour plus d’informations sur les interventions, veuillez contacter :</a:t>
            </a:r>
          </a:p>
          <a:p>
            <a:pPr algn="ctr"/>
            <a:r>
              <a:rPr lang="fr-FR" sz="3200" b="1" i="0" u="none" strike="noStrike" cap="none" baseline="0" dirty="0">
                <a:solidFill>
                  <a:srgbClr val="0B5394"/>
                </a:solidFill>
                <a:effectLst/>
                <a:uFill>
                  <a:solidFill>
                    <a:prstClr val="black">
                      <a:alpha val="0"/>
                    </a:prstClr>
                  </a:solidFill>
                </a:uFill>
                <a:latin typeface="Calibri"/>
                <a:ea typeface="Calibri"/>
                <a:cs typeface="Calibri"/>
              </a:rPr>
              <a:t>Outreach@dcboe.org</a:t>
            </a:r>
          </a:p>
        </p:txBody>
      </p:sp>
      <p:pic>
        <p:nvPicPr>
          <p:cNvPr id="3" name="Picture 2">
            <a:extLst>
              <a:ext uri="{FF2B5EF4-FFF2-40B4-BE49-F238E27FC236}">
                <a16:creationId xmlns:a16="http://schemas.microsoft.com/office/drawing/2014/main" id="{A3FD7EB1-E129-4046-A3F6-DCD1169F11EC}"/>
              </a:ext>
            </a:extLst>
          </p:cNvPr>
          <p:cNvPicPr>
            <a:picLocks noChangeAspect="1"/>
          </p:cNvPicPr>
          <p:nvPr/>
        </p:nvPicPr>
        <p:blipFill>
          <a:blip r:embed="rId3"/>
          <a:stretch>
            <a:fillRect/>
          </a:stretch>
        </p:blipFill>
        <p:spPr>
          <a:xfrm>
            <a:off x="4195890" y="719312"/>
            <a:ext cx="3800220" cy="3729861"/>
          </a:xfrm>
          <a:prstGeom prst="rect">
            <a:avLst/>
          </a:prstGeom>
        </p:spPr>
      </p:pic>
    </p:spTree>
    <p:extLst>
      <p:ext uri="{BB962C8B-B14F-4D97-AF65-F5344CB8AC3E}">
        <p14:creationId xmlns:p14="http://schemas.microsoft.com/office/powerpoint/2010/main" val="289932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Ordre du jour</a:t>
            </a: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357959"/>
            <a:ext cx="6662987" cy="3678612"/>
          </a:xfrm>
        </p:spPr>
        <p:txBody>
          <a:bodyPr>
            <a:noAutofit/>
          </a:bodyPr>
          <a:lstStyle/>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Introduction et instructions</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Qu’est-ce que le vote préférentiel (Ranked Choice Voting – RCV) ? </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Comment fonctionne le RCV à Washington DC ? </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Comment remplir votre bulletin de vote et les erreurs à éviter </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Processus de dépouillement</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À quoi s’attendre le jour du scrutin</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Ressources disponibles sur le RCV </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Dates importantes des élections primaires et spéciales</a:t>
            </a:r>
          </a:p>
          <a:p>
            <a:pPr rtl="0" fontAlgn="base">
              <a:spcBef>
                <a:spcPct val="0"/>
              </a:spcBef>
              <a:spcAft>
                <a:spcPct val="0"/>
              </a:spcAft>
              <a:buFont typeface="Wingdings" panose="05000000000000000000" pitchFamily="2" charset="2"/>
              <a:buChar char="§"/>
            </a:pPr>
            <a:r>
              <a:rPr lang="fr-FR" sz="2400" b="0" i="0" u="none" strike="noStrike" cap="none" baseline="0">
                <a:solidFill>
                  <a:srgbClr val="000000"/>
                </a:solidFill>
                <a:effectLst/>
                <a:uFill>
                  <a:solidFill>
                    <a:prstClr val="black">
                      <a:alpha val="0"/>
                    </a:prstClr>
                  </a:solidFill>
                </a:uFill>
                <a:latin typeface="Calibri"/>
                <a:ea typeface="Calibri"/>
                <a:cs typeface="Calibri"/>
              </a:rPr>
              <a:t>Questions et réponses</a:t>
            </a:r>
          </a:p>
          <a:p>
            <a:pPr marL="0" indent="0">
              <a:buNone/>
            </a:pPr>
            <a:endParaRPr lang="en-US" sz="24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3"/>
          <a:stretch>
            <a:fillRect/>
          </a:stretch>
        </p:blipFill>
        <p:spPr>
          <a:xfrm>
            <a:off x="8336049" y="2730231"/>
            <a:ext cx="2767824" cy="2280102"/>
          </a:xfrm>
          <a:prstGeom prst="rect">
            <a:avLst/>
          </a:prstGeom>
        </p:spPr>
      </p:pic>
    </p:spTree>
    <p:extLst>
      <p:ext uri="{BB962C8B-B14F-4D97-AF65-F5344CB8AC3E}">
        <p14:creationId xmlns:p14="http://schemas.microsoft.com/office/powerpoint/2010/main" val="3166681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9B6-BCBA-4004-9291-CE0CBC29189D}"/>
              </a:ext>
            </a:extLst>
          </p:cNvPr>
          <p:cNvSpPr>
            <a:spLocks noGrp="1"/>
          </p:cNvSpPr>
          <p:nvPr>
            <p:ph type="title"/>
          </p:nvPr>
        </p:nvSpPr>
        <p:spPr/>
        <p:txBody>
          <a:bodyPr/>
          <a:lstStyle/>
          <a:p>
            <a:r>
              <a:rPr lang="fr-FR" sz="2800" b="0" i="0" u="none" strike="noStrike" cap="all" baseline="0">
                <a:solidFill>
                  <a:srgbClr val="FFFFFF"/>
                </a:solidFill>
                <a:effectLst/>
                <a:uFill>
                  <a:solidFill>
                    <a:prstClr val="black">
                      <a:alpha val="0"/>
                    </a:prstClr>
                  </a:solidFill>
                </a:uFill>
                <a:latin typeface="Gill Sans MT"/>
                <a:ea typeface="Gill Sans MT"/>
                <a:cs typeface="Gill Sans MT"/>
              </a:rPr>
              <a:t>Instructions pour le webinaire</a:t>
            </a:r>
          </a:p>
        </p:txBody>
      </p:sp>
      <p:sp>
        <p:nvSpPr>
          <p:cNvPr id="3" name="Content Placeholder 2">
            <a:extLst>
              <a:ext uri="{FF2B5EF4-FFF2-40B4-BE49-F238E27FC236}">
                <a16:creationId xmlns:a16="http://schemas.microsoft.com/office/drawing/2014/main" id="{F70AB596-AF5F-426F-BCFB-85C56DD5A979}"/>
              </a:ext>
            </a:extLst>
          </p:cNvPr>
          <p:cNvSpPr>
            <a:spLocks noGrp="1"/>
          </p:cNvSpPr>
          <p:nvPr>
            <p:ph idx="1"/>
          </p:nvPr>
        </p:nvSpPr>
        <p:spPr/>
        <p:txBody>
          <a:bodyPr/>
          <a:lstStyle/>
          <a:p>
            <a:r>
              <a:rPr lang="fr-FR" sz="2000" b="0" i="0" u="none" strike="noStrike" cap="none" baseline="0" dirty="0">
                <a:solidFill>
                  <a:srgbClr val="000000"/>
                </a:solidFill>
                <a:effectLst/>
                <a:uFill>
                  <a:solidFill>
                    <a:prstClr val="black">
                      <a:alpha val="0"/>
                    </a:prstClr>
                  </a:solidFill>
                </a:uFill>
                <a:latin typeface="Calibri"/>
                <a:ea typeface="Calibri"/>
                <a:cs typeface="Calibri"/>
              </a:rPr>
              <a:t>Il y aura une session de questions-réponses à la fin, mais n’hésitez pas à soumettre une question quand vous le souhaitez avec la fonction « Q&amp;R » du panneau de commande de la réunion.</a:t>
            </a:r>
          </a:p>
          <a:p>
            <a:pPr marL="0" indent="0">
              <a:buNone/>
            </a:pPr>
            <a:endParaRPr lang="en-US" sz="2000" dirty="0">
              <a:solidFill>
                <a:schemeClr val="tx1"/>
              </a:solidFill>
              <a:latin typeface="Calibri" panose="020F0502020204030204" pitchFamily="34" charset="0"/>
              <a:cs typeface="Calibri" panose="020F0502020204030204" pitchFamily="34" charset="0"/>
            </a:endParaRPr>
          </a:p>
          <a:p>
            <a:pPr marL="0" indent="0">
              <a:buNone/>
            </a:pPr>
            <a:endParaRPr lang="en-US" sz="2000" dirty="0">
              <a:solidFill>
                <a:schemeClr val="tx1"/>
              </a:solidFill>
              <a:latin typeface="Calibri" panose="020F0502020204030204" pitchFamily="34" charset="0"/>
              <a:cs typeface="Calibri" panose="020F0502020204030204" pitchFamily="34" charset="0"/>
            </a:endParaRPr>
          </a:p>
          <a:p>
            <a:r>
              <a:rPr lang="fr-FR" sz="2000" b="1" i="0" u="none" strike="noStrike" cap="none" baseline="0" dirty="0">
                <a:solidFill>
                  <a:srgbClr val="000000"/>
                </a:solidFill>
                <a:effectLst/>
                <a:uFill>
                  <a:solidFill>
                    <a:prstClr val="black">
                      <a:alpha val="0"/>
                    </a:prstClr>
                  </a:solidFill>
                </a:uFill>
                <a:latin typeface="Calibri"/>
                <a:ea typeface="Calibri"/>
                <a:cs typeface="Calibri"/>
              </a:rPr>
              <a:t>Pour poser une question à l’aide de la fonction Q&amp;R :</a:t>
            </a:r>
          </a:p>
          <a:p>
            <a:pPr lvl="1">
              <a:spcBef>
                <a:spcPct val="0"/>
              </a:spcBef>
            </a:pPr>
            <a:r>
              <a:rPr lang="fr-FR" sz="2000" b="0" i="0" u="none" strike="noStrike" cap="none" baseline="0" dirty="0">
                <a:solidFill>
                  <a:srgbClr val="000000"/>
                </a:solidFill>
                <a:effectLst/>
                <a:uFill>
                  <a:solidFill>
                    <a:prstClr val="black">
                      <a:alpha val="0"/>
                    </a:prstClr>
                  </a:solidFill>
                </a:uFill>
                <a:latin typeface="Calibri"/>
                <a:ea typeface="Calibri"/>
                <a:cs typeface="Calibri"/>
              </a:rPr>
              <a:t>Saisissez votre question dans la case Q&amp;R. Cliquez sur Envoyer.</a:t>
            </a:r>
          </a:p>
          <a:p>
            <a:pPr lvl="2">
              <a:spcBef>
                <a:spcPct val="0"/>
              </a:spcBef>
            </a:pPr>
            <a:r>
              <a:rPr lang="fr-FR" sz="2000" b="0" i="0" u="none" strike="noStrike" cap="none" baseline="0" dirty="0">
                <a:solidFill>
                  <a:srgbClr val="000000"/>
                </a:solidFill>
                <a:effectLst/>
                <a:uFill>
                  <a:solidFill>
                    <a:prstClr val="black">
                      <a:alpha val="0"/>
                    </a:prstClr>
                  </a:solidFill>
                </a:uFill>
                <a:latin typeface="Calibri"/>
                <a:ea typeface="Calibri"/>
                <a:cs typeface="Calibri"/>
              </a:rPr>
              <a:t>Remarque : Cochez « Envoyer de manière anonyme » si vous ne souhaitez pas que votre nom soit joint à votre question dans le Q&amp;R.</a:t>
            </a:r>
          </a:p>
        </p:txBody>
      </p:sp>
      <p:pic>
        <p:nvPicPr>
          <p:cNvPr id="4"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15" y="3300947"/>
            <a:ext cx="8849960" cy="590632"/>
          </a:xfrm>
          <a:prstGeom prst="rect">
            <a:avLst/>
          </a:prstGeom>
        </p:spPr>
      </p:pic>
      <p:pic>
        <p:nvPicPr>
          <p:cNvPr id="5"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52" y="3289642"/>
            <a:ext cx="8849960" cy="590632"/>
          </a:xfrm>
          <a:prstGeom prst="rect">
            <a:avLst/>
          </a:prstGeom>
        </p:spPr>
      </p:pic>
      <p:sp>
        <p:nvSpPr>
          <p:cNvPr id="6" name="文本框 5"/>
          <p:cNvSpPr txBox="1"/>
          <p:nvPr/>
        </p:nvSpPr>
        <p:spPr>
          <a:xfrm>
            <a:off x="1057965" y="3505517"/>
            <a:ext cx="1187555" cy="381000"/>
          </a:xfrm>
          <a:prstGeom prst="rect">
            <a:avLst/>
          </a:prstGeom>
          <a:solidFill>
            <a:srgbClr val="212325"/>
          </a:solidFill>
          <a:ln>
            <a:noFill/>
          </a:ln>
        </p:spPr>
        <p:txBody>
          <a:bodyPr wrap="square" lIns="0" tIns="0" rIns="0" bIns="0" rtlCol="0">
            <a:spAutoFit/>
          </a:bodyPr>
          <a:lstStyle/>
          <a:p>
            <a:pPr eaLnBrk="0" fontAlgn="ctr" hangingPunct="0"/>
            <a:r>
              <a:rPr lang="fr-FR" sz="1250" b="0" i="0" u="none" strike="noStrike" cap="none" baseline="0">
                <a:solidFill>
                  <a:srgbClr val="FFFFFF"/>
                </a:solidFill>
                <a:effectLst/>
                <a:uFill>
                  <a:solidFill>
                    <a:prstClr val="black">
                      <a:alpha val="0"/>
                    </a:prstClr>
                  </a:solidFill>
                </a:uFill>
                <a:latin typeface="Arial"/>
                <a:ea typeface="Arial"/>
                <a:cs typeface="Arial"/>
              </a:rPr>
              <a:t>Paramètres audio</a:t>
            </a:r>
          </a:p>
        </p:txBody>
      </p:sp>
      <p:sp>
        <p:nvSpPr>
          <p:cNvPr id="7" name="文本框 6"/>
          <p:cNvSpPr txBox="1"/>
          <p:nvPr/>
        </p:nvSpPr>
        <p:spPr>
          <a:xfrm>
            <a:off x="4128322" y="3710219"/>
            <a:ext cx="811317" cy="123111"/>
          </a:xfrm>
          <a:prstGeom prst="rect">
            <a:avLst/>
          </a:prstGeom>
          <a:solidFill>
            <a:srgbClr val="212325"/>
          </a:solidFill>
          <a:ln>
            <a:noFill/>
          </a:ln>
        </p:spPr>
        <p:txBody>
          <a:bodyPr wrap="square" lIns="0" tIns="0" rIns="0" bIns="0" rtlCol="0">
            <a:spAutoFit/>
          </a:bodyPr>
          <a:lstStyle/>
          <a:p>
            <a:pPr algn="ctr"/>
            <a:r>
              <a:rPr lang="fr-FR" sz="800" b="0" i="0" u="none" strike="noStrike" cap="none" baseline="0" dirty="0">
                <a:solidFill>
                  <a:srgbClr val="FFFFFF"/>
                </a:solidFill>
                <a:effectLst/>
                <a:uFill>
                  <a:solidFill>
                    <a:prstClr val="black">
                      <a:alpha val="0"/>
                    </a:prstClr>
                  </a:solidFill>
                </a:uFill>
                <a:latin typeface="Arial"/>
                <a:ea typeface="Arial"/>
                <a:cs typeface="Arial"/>
              </a:rPr>
              <a:t>Discussion</a:t>
            </a:r>
          </a:p>
        </p:txBody>
      </p:sp>
      <p:sp>
        <p:nvSpPr>
          <p:cNvPr id="8" name="文本框 7"/>
          <p:cNvSpPr txBox="1"/>
          <p:nvPr/>
        </p:nvSpPr>
        <p:spPr>
          <a:xfrm>
            <a:off x="4866315" y="3721524"/>
            <a:ext cx="1046215" cy="123111"/>
          </a:xfrm>
          <a:prstGeom prst="rect">
            <a:avLst/>
          </a:prstGeom>
          <a:solidFill>
            <a:srgbClr val="212325"/>
          </a:solidFill>
          <a:ln>
            <a:noFill/>
          </a:ln>
        </p:spPr>
        <p:txBody>
          <a:bodyPr wrap="square" lIns="0" tIns="0" rIns="0" bIns="0" rtlCol="0">
            <a:spAutoFit/>
          </a:bodyPr>
          <a:lstStyle/>
          <a:p>
            <a:pPr algn="ctr"/>
            <a:r>
              <a:rPr lang="fr-FR" sz="800" b="0" i="0" u="none" strike="noStrike" cap="none" baseline="0" dirty="0">
                <a:solidFill>
                  <a:srgbClr val="FFFFFF"/>
                </a:solidFill>
                <a:effectLst/>
                <a:uFill>
                  <a:solidFill>
                    <a:prstClr val="black">
                      <a:alpha val="0"/>
                    </a:prstClr>
                  </a:solidFill>
                </a:uFill>
                <a:latin typeface="Arial"/>
                <a:ea typeface="Arial"/>
                <a:cs typeface="Arial"/>
              </a:rPr>
              <a:t>Lever la main</a:t>
            </a:r>
          </a:p>
        </p:txBody>
      </p:sp>
      <p:sp>
        <p:nvSpPr>
          <p:cNvPr id="9" name="文本框 8"/>
          <p:cNvSpPr txBox="1"/>
          <p:nvPr/>
        </p:nvSpPr>
        <p:spPr>
          <a:xfrm>
            <a:off x="8644863" y="3503209"/>
            <a:ext cx="1124949" cy="365760"/>
          </a:xfrm>
          <a:prstGeom prst="rect">
            <a:avLst/>
          </a:prstGeom>
          <a:solidFill>
            <a:srgbClr val="212325"/>
          </a:solidFill>
          <a:ln>
            <a:noFill/>
          </a:ln>
        </p:spPr>
        <p:txBody>
          <a:bodyPr wrap="square" lIns="0" tIns="0" rIns="0" bIns="0" rtlCol="0">
            <a:spAutoFit/>
          </a:bodyPr>
          <a:lstStyle/>
          <a:p>
            <a:r>
              <a:rPr lang="fr-FR" sz="1200" b="0" i="0" u="none" strike="noStrike" cap="none" baseline="0">
                <a:solidFill>
                  <a:srgbClr val="FF0000"/>
                </a:solidFill>
                <a:effectLst/>
                <a:uFill>
                  <a:solidFill>
                    <a:prstClr val="black">
                      <a:alpha val="0"/>
                    </a:prstClr>
                  </a:solidFill>
                </a:uFill>
                <a:latin typeface="Arial"/>
                <a:ea typeface="Arial"/>
                <a:cs typeface="Arial"/>
              </a:rPr>
              <a:t>Quitter la réunion</a:t>
            </a:r>
          </a:p>
        </p:txBody>
      </p:sp>
      <p:sp>
        <p:nvSpPr>
          <p:cNvPr id="10" name="文本框 9"/>
          <p:cNvSpPr txBox="1"/>
          <p:nvPr/>
        </p:nvSpPr>
        <p:spPr>
          <a:xfrm>
            <a:off x="5829814" y="3721524"/>
            <a:ext cx="1046215" cy="123111"/>
          </a:xfrm>
          <a:prstGeom prst="rect">
            <a:avLst/>
          </a:prstGeom>
          <a:solidFill>
            <a:srgbClr val="212325"/>
          </a:solidFill>
          <a:ln>
            <a:noFill/>
          </a:ln>
        </p:spPr>
        <p:txBody>
          <a:bodyPr wrap="square" lIns="0" tIns="0" rIns="0" bIns="0" rtlCol="0">
            <a:spAutoFit/>
          </a:bodyPr>
          <a:lstStyle/>
          <a:p>
            <a:pPr algn="ctr"/>
            <a:r>
              <a:rPr lang="fr-FR" sz="800" b="0" i="0" u="none" strike="noStrike" cap="none" baseline="0" dirty="0">
                <a:solidFill>
                  <a:srgbClr val="FFFFFF"/>
                </a:solidFill>
                <a:effectLst/>
                <a:uFill>
                  <a:solidFill>
                    <a:prstClr val="black">
                      <a:alpha val="0"/>
                    </a:prstClr>
                  </a:solidFill>
                </a:uFill>
                <a:latin typeface="Arial"/>
                <a:ea typeface="Arial"/>
                <a:cs typeface="Arial"/>
              </a:rPr>
              <a:t>Questions et réponses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4460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7C16-AB94-4632-9227-546581AA8F17}"/>
              </a:ext>
            </a:extLst>
          </p:cNvPr>
          <p:cNvSpPr>
            <a:spLocks noGrp="1"/>
          </p:cNvSpPr>
          <p:nvPr>
            <p:ph type="title"/>
          </p:nvPr>
        </p:nvSpPr>
        <p:spPr/>
        <p:txBody>
          <a:bodyPr/>
          <a:lstStyle/>
          <a:p>
            <a:r>
              <a:rPr lang="fr-FR" sz="2800" b="0" i="0" u="none" strike="noStrike" cap="all" baseline="0">
                <a:solidFill>
                  <a:srgbClr val="FFFFFF"/>
                </a:solidFill>
                <a:effectLst/>
                <a:uFill>
                  <a:solidFill>
                    <a:prstClr val="black">
                      <a:alpha val="0"/>
                    </a:prstClr>
                  </a:solidFill>
                </a:uFill>
                <a:latin typeface="Gill Sans MT"/>
                <a:ea typeface="Gill Sans MT"/>
                <a:cs typeface="Gill Sans MT"/>
              </a:rPr>
              <a:t>Instructions pour le webinaire</a:t>
            </a:r>
          </a:p>
        </p:txBody>
      </p:sp>
      <p:sp>
        <p:nvSpPr>
          <p:cNvPr id="3" name="Content Placeholder 2">
            <a:extLst>
              <a:ext uri="{FF2B5EF4-FFF2-40B4-BE49-F238E27FC236}">
                <a16:creationId xmlns:a16="http://schemas.microsoft.com/office/drawing/2014/main" id="{D2CFB33F-4F49-4547-A812-43852B5878F4}"/>
              </a:ext>
            </a:extLst>
          </p:cNvPr>
          <p:cNvSpPr>
            <a:spLocks noGrp="1"/>
          </p:cNvSpPr>
          <p:nvPr>
            <p:ph idx="1"/>
          </p:nvPr>
        </p:nvSpPr>
        <p:spPr/>
        <p:txBody>
          <a:bodyPr>
            <a:normAutofit fontScale="92500" lnSpcReduction="20000"/>
          </a:bodyPr>
          <a:lstStyle/>
          <a:p>
            <a:pPr marL="0" indent="0">
              <a:buNone/>
            </a:pPr>
            <a:r>
              <a:rPr lang="fr-FR" sz="2000" b="1" i="0" u="none" strike="noStrike" cap="none" baseline="0">
                <a:solidFill>
                  <a:srgbClr val="000000"/>
                </a:solidFill>
                <a:effectLst/>
                <a:uFill>
                  <a:solidFill>
                    <a:prstClr val="black">
                      <a:alpha val="0"/>
                    </a:prstClr>
                  </a:solidFill>
                </a:uFill>
                <a:latin typeface="Calibri"/>
                <a:ea typeface="Calibri"/>
                <a:cs typeface="Calibri"/>
              </a:rPr>
              <a:t>Pour poser une question pendant la séance de questions-réponses :</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 Levez la main » et attendez d’être désigné(e).</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Il vous sera demandé de réactiver votre microphone pour poser votre question.</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Il se peut que nous n’ayons pas le temps de répondre à toutes les questions. Si vous souhaitez un suivi, écrivez à DCBOE à l’adresse </a:t>
            </a:r>
            <a:r>
              <a:rPr lang="fr-FR" sz="2000" b="0" i="0" u="none" strike="noStrike" cap="none" baseline="0">
                <a:solidFill>
                  <a:srgbClr val="0B5394"/>
                </a:solidFill>
                <a:effectLst/>
                <a:uFill>
                  <a:solidFill>
                    <a:prstClr val="black">
                      <a:alpha val="0"/>
                    </a:prstClr>
                  </a:solidFill>
                </a:uFill>
                <a:latin typeface="Calibri"/>
                <a:ea typeface="Calibri"/>
                <a:cs typeface="Calibri"/>
                <a:hlinkClick r:id="rId2" history="0"/>
              </a:rPr>
              <a:t>rcv@dcboe.org</a:t>
            </a:r>
            <a:r>
              <a:rPr lang="fr-FR" sz="2000" b="0" i="0" u="none" strike="noStrike" cap="none" baseline="0">
                <a:solidFill>
                  <a:srgbClr val="0B5394"/>
                </a:solidFill>
                <a:effectLst/>
                <a:uFill>
                  <a:solidFill>
                    <a:prstClr val="black">
                      <a:alpha val="0"/>
                    </a:prstClr>
                  </a:solidFill>
                </a:uFill>
                <a:latin typeface="Calibri"/>
                <a:ea typeface="Calibri"/>
                <a:cs typeface="Calibri"/>
              </a:rPr>
              <a:t>.</a:t>
            </a:r>
          </a:p>
          <a:p>
            <a:pPr lvl="1">
              <a:spcBef>
                <a:spcPct val="0"/>
              </a:spcBef>
            </a:pP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01168" lvl="1" indent="0" algn="ctr">
              <a:spcBef>
                <a:spcPct val="0"/>
              </a:spcBef>
              <a:buNone/>
            </a:pPr>
            <a:r>
              <a:rPr lang="fr-FR" sz="2000" b="1" i="0" u="none" strike="noStrike" cap="none" baseline="0">
                <a:solidFill>
                  <a:srgbClr val="D12027"/>
                </a:solidFill>
                <a:effectLst/>
                <a:uFill>
                  <a:solidFill>
                    <a:prstClr val="black">
                      <a:alpha val="0"/>
                    </a:prstClr>
                  </a:solidFill>
                </a:uFill>
                <a:latin typeface="Calibri"/>
                <a:ea typeface="Calibri"/>
                <a:cs typeface="Calibri"/>
              </a:rPr>
              <a:t>Rappels importants :</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Le Conseil électoral de DC est une agence indépendante et non partisane. Elle ne peut pas émettre d’opinions, ni répondre à des questions de nature partisane. </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Nous vous prions de maintenir un échange respectueux. </a:t>
            </a:r>
          </a:p>
          <a:p>
            <a:pPr lvl="1">
              <a:spcBef>
                <a:spcPct val="0"/>
              </a:spcBef>
            </a:pPr>
            <a:r>
              <a:rPr lang="fr-FR" sz="2000" b="0" i="0" u="none" strike="noStrike" cap="none" baseline="0">
                <a:solidFill>
                  <a:srgbClr val="000000"/>
                </a:solidFill>
                <a:effectLst/>
                <a:uFill>
                  <a:solidFill>
                    <a:prstClr val="black">
                      <a:alpha val="0"/>
                    </a:prstClr>
                  </a:solidFill>
                </a:uFill>
                <a:latin typeface="Calibri"/>
                <a:ea typeface="Calibri"/>
                <a:cs typeface="Calibri"/>
              </a:rPr>
              <a:t>Veuillez attendre qu’on vous donne la parole avant de formuler vos commentaires. Nous répondrons au plus grand nombre de questions possible.</a:t>
            </a:r>
          </a:p>
          <a:p>
            <a:pPr lvl="1">
              <a:spcBef>
                <a:spcPct val="0"/>
              </a:spcBef>
            </a:pPr>
            <a:endParaRPr lang="en-US" sz="1800">
              <a:solidFill>
                <a:schemeClr val="tx1"/>
              </a:solidFill>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866314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Vote préférentiel (RCV) à Washington DC</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794113"/>
            <a:ext cx="6662987" cy="3678612"/>
          </a:xfrm>
        </p:spPr>
        <p:txBody>
          <a:bodyPr>
            <a:noAutofit/>
          </a:bodyPr>
          <a:lstStyle/>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Lors de l’élection générale de novembre 2024, les électeurs ont voté en faveur de la mesure d’initiative n° 83 (I83), une initiative citoyenne qui a instauré le vote préférentiel (RCV) comme méthode de vote à DC.</a:t>
            </a:r>
          </a:p>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Le Conseil du District de Columbia a financé le RCV dans le budget de l’exercice 2026.</a:t>
            </a:r>
          </a:p>
          <a:p>
            <a:pPr>
              <a:buFont typeface="Wingdings" panose="05000000000000000000" pitchFamily="2" charset="2"/>
              <a:buChar char="§"/>
            </a:pPr>
            <a:r>
              <a:rPr lang="fr-FR" sz="2400" b="0" i="0" u="none" strike="noStrike" cap="none" baseline="0">
                <a:solidFill>
                  <a:srgbClr val="17406D"/>
                </a:solidFill>
                <a:effectLst/>
                <a:uFill>
                  <a:solidFill>
                    <a:prstClr val="black">
                      <a:alpha val="0"/>
                    </a:prstClr>
                  </a:solidFill>
                </a:uFill>
                <a:latin typeface="Calibri"/>
                <a:ea typeface="Calibri"/>
                <a:cs typeface="Calibri"/>
              </a:rPr>
              <a:t>La Commission électorale de DC (DCBOE) mettra en œuvre le RCV dans toutes les élections qu’elle administre à compter des élections primaires et spéciales du 16 juin 2026.</a:t>
            </a:r>
          </a:p>
        </p:txBody>
      </p:sp>
      <p:sp>
        <p:nvSpPr>
          <p:cNvPr id="4" name="TextBox 3">
            <a:extLst>
              <a:ext uri="{FF2B5EF4-FFF2-40B4-BE49-F238E27FC236}">
                <a16:creationId xmlns:a16="http://schemas.microsoft.com/office/drawing/2014/main" id="{E288B5F8-239A-F568-763C-07F961A59578}"/>
              </a:ext>
            </a:extLst>
          </p:cNvPr>
          <p:cNvSpPr txBox="1"/>
          <p:nvPr/>
        </p:nvSpPr>
        <p:spPr>
          <a:xfrm>
            <a:off x="3166782" y="1902853"/>
            <a:ext cx="5365074" cy="646331"/>
          </a:xfrm>
          <a:prstGeom prst="rect">
            <a:avLst/>
          </a:prstGeom>
          <a:noFill/>
        </p:spPr>
        <p:txBody>
          <a:bodyPr wrap="square" rtlCol="0">
            <a:spAutoFit/>
          </a:bodyPr>
          <a:lstStyle/>
          <a:p>
            <a:r>
              <a:rPr lang="fr-FR" sz="3600" b="1" i="0" u="none" strike="noStrike" cap="none" baseline="0" dirty="0">
                <a:solidFill>
                  <a:srgbClr val="009DD9"/>
                </a:solidFill>
                <a:effectLst/>
                <a:uFill>
                  <a:solidFill>
                    <a:prstClr val="black">
                      <a:alpha val="0"/>
                    </a:prstClr>
                  </a:solidFill>
                </a:uFill>
                <a:latin typeface="Calibri"/>
                <a:ea typeface="Calibri"/>
                <a:cs typeface="Calibri"/>
              </a:rPr>
              <a:t>Le RCV est en place !</a:t>
            </a:r>
          </a:p>
        </p:txBody>
      </p:sp>
      <p:pic>
        <p:nvPicPr>
          <p:cNvPr id="4098" name="Picture 2">
            <a:extLst>
              <a:ext uri="{FF2B5EF4-FFF2-40B4-BE49-F238E27FC236}">
                <a16:creationId xmlns:a16="http://schemas.microsoft.com/office/drawing/2014/main" id="{1B173095-4AA2-85EE-7D54-C1FC05EE08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5446" y="4004760"/>
            <a:ext cx="2764234" cy="2274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4"/>
          <a:stretch>
            <a:fillRect/>
          </a:stretch>
        </p:blipFill>
        <p:spPr>
          <a:xfrm>
            <a:off x="8531856" y="4004760"/>
            <a:ext cx="2767824" cy="2280102"/>
          </a:xfrm>
          <a:prstGeom prst="rect">
            <a:avLst/>
          </a:prstGeom>
        </p:spPr>
      </p:pic>
    </p:spTree>
    <p:extLst>
      <p:ext uri="{BB962C8B-B14F-4D97-AF65-F5344CB8AC3E}">
        <p14:creationId xmlns:p14="http://schemas.microsoft.com/office/powerpoint/2010/main" val="37317521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Vote préférentiel (RCV) à Washington DC</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695492" y="2415401"/>
            <a:ext cx="11150144" cy="4179359"/>
          </a:xfrm>
        </p:spPr>
        <p:txBody>
          <a:bodyPr numCol="2">
            <a:noAutofit/>
          </a:bodyPr>
          <a:lstStyle/>
          <a:p>
            <a:r>
              <a:rPr lang="fr-FR" sz="2200" b="0" i="0" u="none" strike="noStrike" cap="none" baseline="0">
                <a:solidFill>
                  <a:srgbClr val="17406D"/>
                </a:solidFill>
                <a:effectLst/>
                <a:uFill>
                  <a:solidFill>
                    <a:prstClr val="black">
                      <a:alpha val="0"/>
                    </a:prstClr>
                  </a:solidFill>
                </a:uFill>
                <a:latin typeface="Calibri"/>
                <a:ea typeface="Calibri"/>
                <a:cs typeface="Calibri"/>
              </a:rPr>
              <a:t>Président et vice-président des États-Unis ;</a:t>
            </a:r>
          </a:p>
          <a:p>
            <a:r>
              <a:rPr lang="fr-FR" sz="2200" b="0" i="0" u="none" strike="noStrike" cap="none" baseline="0">
                <a:solidFill>
                  <a:srgbClr val="17406D"/>
                </a:solidFill>
                <a:effectLst/>
                <a:uFill>
                  <a:solidFill>
                    <a:prstClr val="black">
                      <a:alpha val="0"/>
                    </a:prstClr>
                  </a:solidFill>
                </a:uFill>
                <a:latin typeface="Calibri"/>
                <a:ea typeface="Calibri"/>
                <a:cs typeface="Calibri"/>
              </a:rPr>
              <a:t>Maire du District de Columbia ;</a:t>
            </a:r>
          </a:p>
          <a:p>
            <a:r>
              <a:rPr lang="fr-FR" sz="2200" b="0" i="0" u="none" strike="noStrike" cap="none" baseline="0">
                <a:solidFill>
                  <a:srgbClr val="17406D"/>
                </a:solidFill>
                <a:effectLst/>
                <a:uFill>
                  <a:solidFill>
                    <a:prstClr val="black">
                      <a:alpha val="0"/>
                    </a:prstClr>
                  </a:solidFill>
                </a:uFill>
                <a:latin typeface="Calibri"/>
                <a:ea typeface="Calibri"/>
                <a:cs typeface="Calibri"/>
              </a:rPr>
              <a:t>Procureur général ;</a:t>
            </a:r>
          </a:p>
          <a:p>
            <a:r>
              <a:rPr lang="fr-FR" sz="2200" b="0" i="0" u="none" strike="noStrike" cap="none" baseline="0">
                <a:solidFill>
                  <a:srgbClr val="17406D"/>
                </a:solidFill>
                <a:effectLst/>
                <a:uFill>
                  <a:solidFill>
                    <a:prstClr val="black">
                      <a:alpha val="0"/>
                    </a:prstClr>
                  </a:solidFill>
                </a:uFill>
                <a:latin typeface="Calibri"/>
                <a:ea typeface="Calibri"/>
                <a:cs typeface="Calibri"/>
              </a:rPr>
              <a:t>Président du Conseil du District de Columbia ;</a:t>
            </a:r>
          </a:p>
          <a:p>
            <a:r>
              <a:rPr lang="fr-FR" sz="2200" b="0" i="0" u="none" strike="noStrike" cap="none" baseline="0">
                <a:solidFill>
                  <a:srgbClr val="17406D"/>
                </a:solidFill>
                <a:effectLst/>
                <a:uFill>
                  <a:solidFill>
                    <a:prstClr val="black">
                      <a:alpha val="0"/>
                    </a:prstClr>
                  </a:solidFill>
                </a:uFill>
                <a:latin typeface="Calibri"/>
                <a:ea typeface="Calibri"/>
                <a:cs typeface="Calibri"/>
              </a:rPr>
              <a:t>Délégué à la Chambre des représentants des États-Unis ;</a:t>
            </a:r>
          </a:p>
          <a:p>
            <a:r>
              <a:rPr lang="fr-FR" sz="2200" b="0" i="0" u="none" strike="noStrike" cap="none" baseline="0">
                <a:solidFill>
                  <a:srgbClr val="17406D"/>
                </a:solidFill>
                <a:effectLst/>
                <a:uFill>
                  <a:solidFill>
                    <a:prstClr val="black">
                      <a:alpha val="0"/>
                    </a:prstClr>
                  </a:solidFill>
                </a:uFill>
                <a:latin typeface="Calibri"/>
                <a:ea typeface="Calibri"/>
                <a:cs typeface="Calibri"/>
              </a:rPr>
              <a:t>Membres du Conseil du District de Columbia ;</a:t>
            </a:r>
          </a:p>
          <a:p>
            <a:r>
              <a:rPr lang="fr-FR" sz="2200" b="0" i="0" u="none" strike="noStrike" cap="none" baseline="0">
                <a:solidFill>
                  <a:srgbClr val="17406D"/>
                </a:solidFill>
                <a:effectLst/>
                <a:uFill>
                  <a:solidFill>
                    <a:prstClr val="black">
                      <a:alpha val="0"/>
                    </a:prstClr>
                  </a:solidFill>
                </a:uFill>
                <a:latin typeface="Calibri"/>
                <a:ea typeface="Calibri"/>
                <a:cs typeface="Calibri"/>
              </a:rPr>
              <a:t>Membres du Conseil de l’État pour l’éducation ;</a:t>
            </a:r>
          </a:p>
          <a:p>
            <a:r>
              <a:rPr lang="fr-FR" sz="2200" b="0" i="0" u="none" strike="noStrike" cap="none" baseline="0">
                <a:solidFill>
                  <a:srgbClr val="17406D"/>
                </a:solidFill>
                <a:effectLst/>
                <a:uFill>
                  <a:solidFill>
                    <a:prstClr val="black">
                      <a:alpha val="0"/>
                    </a:prstClr>
                  </a:solidFill>
                </a:uFill>
                <a:latin typeface="Calibri"/>
                <a:ea typeface="Calibri"/>
                <a:cs typeface="Calibri"/>
              </a:rPr>
              <a:t>Sénateur des États-Unis ;</a:t>
            </a:r>
          </a:p>
          <a:p>
            <a:r>
              <a:rPr lang="fr-FR" sz="2200" b="0" i="0" u="none" strike="noStrike" cap="none" baseline="0">
                <a:solidFill>
                  <a:srgbClr val="17406D"/>
                </a:solidFill>
                <a:effectLst/>
                <a:uFill>
                  <a:solidFill>
                    <a:prstClr val="black">
                      <a:alpha val="0"/>
                    </a:prstClr>
                  </a:solidFill>
                </a:uFill>
                <a:latin typeface="Calibri"/>
                <a:ea typeface="Calibri"/>
                <a:cs typeface="Calibri"/>
              </a:rPr>
              <a:t>Représentant des États-Unis ; </a:t>
            </a:r>
          </a:p>
          <a:p>
            <a:r>
              <a:rPr lang="fr-FR" sz="2200" b="0" i="0" u="none" strike="noStrike" cap="none" baseline="0">
                <a:solidFill>
                  <a:srgbClr val="17406D"/>
                </a:solidFill>
                <a:effectLst/>
                <a:uFill>
                  <a:solidFill>
                    <a:prstClr val="black">
                      <a:alpha val="0"/>
                    </a:prstClr>
                  </a:solidFill>
                </a:uFill>
                <a:latin typeface="Calibri"/>
                <a:ea typeface="Calibri"/>
                <a:cs typeface="Calibri"/>
              </a:rPr>
              <a:t>Commissaire consultatif de quartier.</a:t>
            </a:r>
          </a:p>
        </p:txBody>
      </p:sp>
      <p:sp>
        <p:nvSpPr>
          <p:cNvPr id="4" name="TextBox 3">
            <a:extLst>
              <a:ext uri="{FF2B5EF4-FFF2-40B4-BE49-F238E27FC236}">
                <a16:creationId xmlns:a16="http://schemas.microsoft.com/office/drawing/2014/main" id="{E288B5F8-239A-F568-763C-07F961A59578}"/>
              </a:ext>
            </a:extLst>
          </p:cNvPr>
          <p:cNvSpPr txBox="1"/>
          <p:nvPr/>
        </p:nvSpPr>
        <p:spPr>
          <a:xfrm>
            <a:off x="692032" y="2021825"/>
            <a:ext cx="6480008" cy="701040"/>
          </a:xfrm>
          <a:prstGeom prst="rect">
            <a:avLst/>
          </a:prstGeom>
          <a:noFill/>
        </p:spPr>
        <p:txBody>
          <a:bodyPr wrap="square" rtlCol="0">
            <a:spAutoFit/>
          </a:bodyPr>
          <a:lstStyle/>
          <a:p>
            <a:r>
              <a:rPr lang="fr-FR" sz="2000" b="1" i="0" u="none" strike="noStrike" cap="none" baseline="0">
                <a:solidFill>
                  <a:srgbClr val="009DD9"/>
                </a:solidFill>
                <a:effectLst/>
                <a:uFill>
                  <a:solidFill>
                    <a:prstClr val="black">
                      <a:alpha val="0"/>
                    </a:prstClr>
                  </a:solidFill>
                </a:uFill>
                <a:latin typeface="Calibri"/>
                <a:ea typeface="Calibri"/>
                <a:cs typeface="Calibri"/>
              </a:rPr>
              <a:t>ÉLECTIONS PRIMAIRES, GÉNÉRALES ET SPÉCIALES</a:t>
            </a:r>
          </a:p>
        </p:txBody>
      </p:sp>
      <p:pic>
        <p:nvPicPr>
          <p:cNvPr id="5" name="Picture 4">
            <a:extLst>
              <a:ext uri="{FF2B5EF4-FFF2-40B4-BE49-F238E27FC236}">
                <a16:creationId xmlns:a16="http://schemas.microsoft.com/office/drawing/2014/main" id="{7550818E-AE16-4AB1-8DA0-5A7648A7DCF1}"/>
              </a:ext>
            </a:extLst>
          </p:cNvPr>
          <p:cNvPicPr>
            <a:picLocks noChangeAspect="1"/>
          </p:cNvPicPr>
          <p:nvPr/>
        </p:nvPicPr>
        <p:blipFill>
          <a:blip r:embed="rId3"/>
          <a:stretch>
            <a:fillRect/>
          </a:stretch>
        </p:blipFill>
        <p:spPr>
          <a:xfrm>
            <a:off x="7376155" y="4122966"/>
            <a:ext cx="2767824" cy="2280102"/>
          </a:xfrm>
          <a:prstGeom prst="rect">
            <a:avLst/>
          </a:prstGeom>
        </p:spPr>
      </p:pic>
    </p:spTree>
    <p:extLst>
      <p:ext uri="{BB962C8B-B14F-4D97-AF65-F5344CB8AC3E}">
        <p14:creationId xmlns:p14="http://schemas.microsoft.com/office/powerpoint/2010/main" val="537509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3C440B-655D-8D91-D49D-B89BF990344E}"/>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Qu’est-ce que le RCV ET COMMENT ÇA FONCTIONNE ?</a:t>
            </a:r>
          </a:p>
        </p:txBody>
      </p:sp>
      <p:sp>
        <p:nvSpPr>
          <p:cNvPr id="11" name="Content Placeholder 10">
            <a:extLst>
              <a:ext uri="{FF2B5EF4-FFF2-40B4-BE49-F238E27FC236}">
                <a16:creationId xmlns:a16="http://schemas.microsoft.com/office/drawing/2014/main" id="{38204A77-8871-7CA4-85C2-38F5E5E04BD8}"/>
              </a:ext>
            </a:extLst>
          </p:cNvPr>
          <p:cNvSpPr>
            <a:spLocks noGrp="1"/>
          </p:cNvSpPr>
          <p:nvPr>
            <p:ph sz="half" idx="1"/>
          </p:nvPr>
        </p:nvSpPr>
        <p:spPr>
          <a:xfrm>
            <a:off x="581192" y="1914043"/>
            <a:ext cx="6480008" cy="4580886"/>
          </a:xfrm>
        </p:spPr>
        <p:txBody>
          <a:bodyPr>
            <a:noAutofit/>
          </a:bodyPr>
          <a:lstStyle/>
          <a:p>
            <a:r>
              <a:rPr lang="fr-FR" b="0" i="0" u="none" strike="noStrike" cap="none" baseline="0" dirty="0">
                <a:solidFill>
                  <a:srgbClr val="17406D"/>
                </a:solidFill>
                <a:effectLst/>
                <a:uFill>
                  <a:solidFill>
                    <a:prstClr val="black">
                      <a:alpha val="0"/>
                    </a:prstClr>
                  </a:solidFill>
                </a:uFill>
                <a:latin typeface="Calibri"/>
                <a:ea typeface="Calibri"/>
                <a:cs typeface="Calibri"/>
              </a:rPr>
              <a:t>Veuillez noter qu’il existe de nombreux modèles de RCV. Le modèle de RCV qui est mis en œuvre à DC a été déterminé par le texte de l’I83, et non par le DCBOE.</a:t>
            </a:r>
          </a:p>
          <a:p>
            <a:r>
              <a:rPr lang="fr-FR" b="0" i="0" u="none" strike="noStrike" cap="none" baseline="0" dirty="0">
                <a:solidFill>
                  <a:srgbClr val="17406D"/>
                </a:solidFill>
                <a:effectLst/>
                <a:uFill>
                  <a:solidFill>
                    <a:prstClr val="black">
                      <a:alpha val="0"/>
                    </a:prstClr>
                  </a:solidFill>
                </a:uFill>
                <a:latin typeface="Calibri"/>
                <a:ea typeface="Calibri"/>
                <a:cs typeface="Calibri"/>
              </a:rPr>
              <a:t>Le DCBOE est chargé de rédiger des règlements conformes à la législation. </a:t>
            </a:r>
          </a:p>
          <a:p>
            <a:r>
              <a:rPr lang="fr-FR" b="0" i="0" u="none" strike="noStrike" cap="none" baseline="0" dirty="0">
                <a:solidFill>
                  <a:srgbClr val="17406D"/>
                </a:solidFill>
                <a:effectLst/>
                <a:uFill>
                  <a:solidFill>
                    <a:prstClr val="black">
                      <a:alpha val="0"/>
                    </a:prstClr>
                  </a:solidFill>
                </a:uFill>
                <a:latin typeface="Calibri"/>
                <a:ea typeface="Calibri"/>
                <a:cs typeface="Calibri"/>
              </a:rPr>
              <a:t>Le RCV s’appliquera à chaque scrutin comptant au moins trois candidats qualifiés figurant sur le bulletin.</a:t>
            </a:r>
          </a:p>
          <a:p>
            <a:r>
              <a:rPr lang="fr-FR" b="0" i="0" u="none" strike="noStrike" cap="none" baseline="0" dirty="0">
                <a:solidFill>
                  <a:srgbClr val="17406D"/>
                </a:solidFill>
                <a:effectLst/>
                <a:uFill>
                  <a:solidFill>
                    <a:prstClr val="black">
                      <a:alpha val="0"/>
                    </a:prstClr>
                  </a:solidFill>
                </a:uFill>
                <a:latin typeface="Calibri"/>
                <a:ea typeface="Calibri"/>
                <a:cs typeface="Calibri"/>
              </a:rPr>
              <a:t>Dans les scrutins à RCV, les électeurs peuvent classer les candidats par ordre de préférence au lieu de voter pour un seul candidat.</a:t>
            </a:r>
          </a:p>
          <a:p>
            <a:r>
              <a:rPr lang="fr-FR" b="0" i="0" u="none" strike="noStrike" cap="none" baseline="0" dirty="0">
                <a:solidFill>
                  <a:srgbClr val="17406D"/>
                </a:solidFill>
                <a:effectLst/>
                <a:uFill>
                  <a:solidFill>
                    <a:prstClr val="black">
                      <a:alpha val="0"/>
                    </a:prstClr>
                  </a:solidFill>
                </a:uFill>
                <a:latin typeface="Calibri"/>
                <a:ea typeface="Calibri"/>
                <a:cs typeface="Calibri"/>
              </a:rPr>
              <a:t>Le dépouillement s’effectue par tours successifs jusqu’à ce qu’un candidat recueille la majorité des votes (minimum 50 %).</a:t>
            </a:r>
          </a:p>
        </p:txBody>
      </p:sp>
      <p:pic>
        <p:nvPicPr>
          <p:cNvPr id="6" name="Picture 5">
            <a:extLst>
              <a:ext uri="{FF2B5EF4-FFF2-40B4-BE49-F238E27FC236}">
                <a16:creationId xmlns:a16="http://schemas.microsoft.com/office/drawing/2014/main" id="{F9EABCB7-BE2D-4AC6-AF70-306217EED97B}"/>
              </a:ext>
            </a:extLst>
          </p:cNvPr>
          <p:cNvPicPr>
            <a:picLocks noChangeAspect="1"/>
          </p:cNvPicPr>
          <p:nvPr/>
        </p:nvPicPr>
        <p:blipFill>
          <a:blip r:embed="rId3"/>
          <a:stretch>
            <a:fillRect/>
          </a:stretch>
        </p:blipFill>
        <p:spPr>
          <a:xfrm>
            <a:off x="7522993" y="729658"/>
            <a:ext cx="3549679" cy="6042007"/>
          </a:xfrm>
          <a:prstGeom prst="rect">
            <a:avLst/>
          </a:prstGeom>
        </p:spPr>
      </p:pic>
    </p:spTree>
    <p:extLst>
      <p:ext uri="{BB962C8B-B14F-4D97-AF65-F5344CB8AC3E}">
        <p14:creationId xmlns:p14="http://schemas.microsoft.com/office/powerpoint/2010/main" val="452125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E79C6-9D3F-5E93-2D25-8C230E9C313F}"/>
              </a:ext>
            </a:extLst>
          </p:cNvPr>
          <p:cNvSpPr txBox="1"/>
          <p:nvPr/>
        </p:nvSpPr>
        <p:spPr>
          <a:xfrm>
            <a:off x="487278" y="2033016"/>
            <a:ext cx="4745122" cy="4928616"/>
          </a:xfrm>
          <a:prstGeom prst="rect">
            <a:avLst/>
          </a:prstGeom>
          <a:noFill/>
        </p:spPr>
        <p:txBody>
          <a:bodyPr wrap="square">
            <a:spAutoFit/>
          </a:bodyPr>
          <a:lstStyle/>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fr-FR" sz="2400" b="0" i="0" u="none" strike="noStrike" cap="none" baseline="0" dirty="0">
                <a:solidFill>
                  <a:srgbClr val="3D3D3D"/>
                </a:solidFill>
                <a:effectLst/>
                <a:uFill>
                  <a:solidFill>
                    <a:prstClr val="black">
                      <a:alpha val="0"/>
                    </a:prstClr>
                  </a:solidFill>
                </a:uFill>
                <a:latin typeface="Calibri"/>
                <a:ea typeface="Calibri"/>
                <a:cs typeface="Calibri"/>
              </a:rPr>
              <a:t>Sélectionnez un seul ovale par colonne.</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fr-FR" sz="2400" b="0" i="0" u="none" strike="noStrike" cap="none" baseline="0" dirty="0">
                <a:solidFill>
                  <a:srgbClr val="3D3D3D"/>
                </a:solidFill>
                <a:effectLst/>
                <a:uFill>
                  <a:solidFill>
                    <a:prstClr val="black">
                      <a:alpha val="0"/>
                    </a:prstClr>
                  </a:solidFill>
                </a:uFill>
                <a:latin typeface="Calibri"/>
                <a:ea typeface="Calibri"/>
                <a:cs typeface="Calibri"/>
              </a:rPr>
              <a:t>Classez un maximum de cinq candidats.</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fr-FR" sz="2400" b="0" i="0" u="none" strike="noStrike" cap="none" baseline="0" dirty="0">
                <a:solidFill>
                  <a:srgbClr val="3D3D3D"/>
                </a:solidFill>
                <a:effectLst/>
                <a:uFill>
                  <a:solidFill>
                    <a:prstClr val="black">
                      <a:alpha val="0"/>
                    </a:prstClr>
                  </a:solidFill>
                </a:uFill>
                <a:latin typeface="Calibri"/>
                <a:ea typeface="Calibri"/>
                <a:cs typeface="Calibri"/>
              </a:rPr>
              <a:t>Indiquer des choix supplémentaires n’affecte pas votre 1</a:t>
            </a:r>
            <a:r>
              <a:rPr lang="fr-FR" sz="2400" b="0" i="0" u="none" strike="noStrike" cap="none" baseline="30000" dirty="0">
                <a:solidFill>
                  <a:srgbClr val="3D3D3D"/>
                </a:solidFill>
                <a:effectLst/>
                <a:uFill>
                  <a:solidFill>
                    <a:prstClr val="black">
                      <a:alpha val="0"/>
                    </a:prstClr>
                  </a:solidFill>
                </a:uFill>
                <a:latin typeface="Calibri"/>
                <a:ea typeface="Calibri"/>
                <a:cs typeface="Calibri"/>
              </a:rPr>
              <a:t>er</a:t>
            </a:r>
            <a:r>
              <a:rPr lang="fr-FR" sz="2400" b="0" i="0" u="none" strike="noStrike" cap="none" baseline="0" dirty="0">
                <a:solidFill>
                  <a:srgbClr val="3D3D3D"/>
                </a:solidFill>
                <a:effectLst/>
                <a:uFill>
                  <a:solidFill>
                    <a:prstClr val="black">
                      <a:alpha val="0"/>
                    </a:prstClr>
                  </a:solidFill>
                </a:uFill>
                <a:latin typeface="Calibri"/>
                <a:ea typeface="Calibri"/>
                <a:cs typeface="Calibri"/>
              </a:rPr>
              <a:t> choix.</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fr-FR" sz="2400" b="0" i="0" u="none" strike="noStrike" cap="none" baseline="0" dirty="0">
                <a:solidFill>
                  <a:srgbClr val="3D3D3D"/>
                </a:solidFill>
                <a:effectLst/>
                <a:uFill>
                  <a:solidFill>
                    <a:prstClr val="black">
                      <a:alpha val="0"/>
                    </a:prstClr>
                  </a:solidFill>
                </a:uFill>
                <a:latin typeface="Calibri"/>
                <a:ea typeface="Calibri"/>
                <a:cs typeface="Calibri"/>
              </a:rPr>
              <a:t>Les électeurs ne sont pas tenus de classer les candidats. Les électeurs peuvent sélectionner un candidat s’ils le souhaitent.</a:t>
            </a:r>
          </a:p>
        </p:txBody>
      </p:sp>
      <p:sp>
        <p:nvSpPr>
          <p:cNvPr id="13" name="Title 12">
            <a:extLst>
              <a:ext uri="{FF2B5EF4-FFF2-40B4-BE49-F238E27FC236}">
                <a16:creationId xmlns:a16="http://schemas.microsoft.com/office/drawing/2014/main" id="{DE08FA53-8E53-76E5-CE5D-9470CC31A93C}"/>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Comment remplir votre bulletin de vote</a:t>
            </a:r>
          </a:p>
        </p:txBody>
      </p:sp>
      <p:pic>
        <p:nvPicPr>
          <p:cNvPr id="6" name="Picture 5">
            <a:extLst>
              <a:ext uri="{FF2B5EF4-FFF2-40B4-BE49-F238E27FC236}">
                <a16:creationId xmlns:a16="http://schemas.microsoft.com/office/drawing/2014/main" id="{8E46CD78-CE9C-4E43-9D44-C592CB890A5E}"/>
              </a:ext>
            </a:extLst>
          </p:cNvPr>
          <p:cNvPicPr>
            <a:picLocks noChangeAspect="1"/>
          </p:cNvPicPr>
          <p:nvPr/>
        </p:nvPicPr>
        <p:blipFill>
          <a:blip r:embed="rId3"/>
          <a:srcRect l="205" t="-7975" r="-205" b="8879"/>
          <a:stretch>
            <a:fillRect/>
          </a:stretch>
        </p:blipFill>
        <p:spPr>
          <a:xfrm>
            <a:off x="7470854" y="1624692"/>
            <a:ext cx="4371574" cy="5233307"/>
          </a:xfrm>
          <a:prstGeom prst="rect">
            <a:avLst/>
          </a:prstGeom>
        </p:spPr>
      </p:pic>
      <p:sp>
        <p:nvSpPr>
          <p:cNvPr id="7" name="Oval 6">
            <a:extLst>
              <a:ext uri="{FF2B5EF4-FFF2-40B4-BE49-F238E27FC236}">
                <a16:creationId xmlns:a16="http://schemas.microsoft.com/office/drawing/2014/main" id="{C7D847C0-CD75-EA16-7713-BA7C1A24EFB7}"/>
              </a:ext>
            </a:extLst>
          </p:cNvPr>
          <p:cNvSpPr/>
          <p:nvPr/>
        </p:nvSpPr>
        <p:spPr>
          <a:xfrm>
            <a:off x="10008855" y="1990164"/>
            <a:ext cx="175051" cy="8570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996020-E062-2E18-724B-BC48599F691C}"/>
              </a:ext>
            </a:extLst>
          </p:cNvPr>
          <p:cNvSpPr/>
          <p:nvPr/>
        </p:nvSpPr>
        <p:spPr>
          <a:xfrm>
            <a:off x="10720865" y="463537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7778D0-1EC9-2C17-29F7-026C0763564C}"/>
              </a:ext>
            </a:extLst>
          </p:cNvPr>
          <p:cNvSpPr/>
          <p:nvPr/>
        </p:nvSpPr>
        <p:spPr>
          <a:xfrm>
            <a:off x="10350254" y="2734856"/>
            <a:ext cx="173633" cy="9035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373915-D9C2-8CDB-DE69-E41070E1E828}"/>
              </a:ext>
            </a:extLst>
          </p:cNvPr>
          <p:cNvSpPr/>
          <p:nvPr/>
        </p:nvSpPr>
        <p:spPr>
          <a:xfrm>
            <a:off x="11065006" y="4242899"/>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BB7882-F7F7-6176-0D49-8BF8183343B2}"/>
              </a:ext>
            </a:extLst>
          </p:cNvPr>
          <p:cNvSpPr/>
          <p:nvPr/>
        </p:nvSpPr>
        <p:spPr>
          <a:xfrm>
            <a:off x="11428023" y="347933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DE7E37B-D5EA-0D45-46B1-49D2722571AB}"/>
              </a:ext>
            </a:extLst>
          </p:cNvPr>
          <p:cNvPicPr>
            <a:picLocks noChangeAspect="1"/>
          </p:cNvPicPr>
          <p:nvPr/>
        </p:nvPicPr>
        <p:blipFill>
          <a:blip r:embed="rId4">
            <a:alphaModFix amt="50000"/>
            <a:extLst>
              <a:ext uri="{837473B0-CC2E-450A-ABE3-18F120FF3D39}">
                <a1611:picAttrSrcUrl xmlns:a1611="http://schemas.microsoft.com/office/drawing/2016/11/main" r:id="rId5"/>
              </a:ext>
            </a:extLst>
          </a:blip>
          <a:stretch>
            <a:fillRect/>
          </a:stretch>
        </p:blipFill>
        <p:spPr>
          <a:xfrm>
            <a:off x="8414930" y="2414138"/>
            <a:ext cx="3427498" cy="3389834"/>
          </a:xfrm>
          <a:prstGeom prst="rect">
            <a:avLst/>
          </a:prstGeom>
        </p:spPr>
      </p:pic>
    </p:spTree>
    <p:extLst>
      <p:ext uri="{BB962C8B-B14F-4D97-AF65-F5344CB8AC3E}">
        <p14:creationId xmlns:p14="http://schemas.microsoft.com/office/powerpoint/2010/main" val="330656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fr-FR" sz="2800" b="1" i="0" u="none" strike="noStrike" cap="all" baseline="0">
                <a:solidFill>
                  <a:srgbClr val="FFFFFF"/>
                </a:solidFill>
                <a:effectLst/>
                <a:uFill>
                  <a:solidFill>
                    <a:prstClr val="black">
                      <a:alpha val="0"/>
                    </a:prstClr>
                  </a:solidFill>
                </a:uFill>
                <a:latin typeface="Calibri"/>
                <a:ea typeface="Calibri"/>
                <a:cs typeface="Calibri"/>
              </a:rPr>
              <a:t>Erreurs à éviter – classement incorrect</a:t>
            </a:r>
          </a:p>
        </p:txBody>
      </p:sp>
      <p:pic>
        <p:nvPicPr>
          <p:cNvPr id="5" name="Picture 4">
            <a:extLst>
              <a:ext uri="{FF2B5EF4-FFF2-40B4-BE49-F238E27FC236}">
                <a16:creationId xmlns:a16="http://schemas.microsoft.com/office/drawing/2014/main" id="{0B026EA2-F740-4F6F-B2D4-29F9AF99EFB2}"/>
              </a:ext>
            </a:extLst>
          </p:cNvPr>
          <p:cNvPicPr>
            <a:picLocks noChangeAspect="1"/>
          </p:cNvPicPr>
          <p:nvPr/>
        </p:nvPicPr>
        <p:blipFill>
          <a:blip r:embed="rId3"/>
          <a:srcRect r="3436" b="47745"/>
          <a:stretch>
            <a:fillRect/>
          </a:stretch>
        </p:blipFill>
        <p:spPr>
          <a:xfrm>
            <a:off x="1406175" y="2122098"/>
            <a:ext cx="4109117" cy="4085656"/>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672BF5-7AF6-F33F-F851-1ACF82232DED}"/>
              </a:ext>
            </a:extLst>
          </p:cNvPr>
          <p:cNvSpPr/>
          <p:nvPr/>
        </p:nvSpPr>
        <p:spPr>
          <a:xfrm>
            <a:off x="4430950" y="2147677"/>
            <a:ext cx="383158"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B1D114-2D27-1412-FA6B-A1F5AB718F4B}"/>
              </a:ext>
            </a:extLst>
          </p:cNvPr>
          <p:cNvSpPr/>
          <p:nvPr/>
        </p:nvSpPr>
        <p:spPr>
          <a:xfrm>
            <a:off x="4110910" y="2147677"/>
            <a:ext cx="320040"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182187"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3A7764-B195-49A8-9EAC-7C4BFEBE23CE}"/>
              </a:ext>
            </a:extLst>
          </p:cNvPr>
          <p:cNvPicPr>
            <a:picLocks noChangeAspect="1"/>
          </p:cNvPicPr>
          <p:nvPr/>
        </p:nvPicPr>
        <p:blipFill>
          <a:blip r:embed="rId4"/>
          <a:stretch>
            <a:fillRect/>
          </a:stretch>
        </p:blipFill>
        <p:spPr>
          <a:xfrm>
            <a:off x="6635812" y="2124062"/>
            <a:ext cx="4109060" cy="4084674"/>
          </a:xfrm>
          <a:prstGeom prst="rect">
            <a:avLst/>
          </a:prstGeom>
        </p:spPr>
      </p:pic>
      <p:sp>
        <p:nvSpPr>
          <p:cNvPr id="12" name="Oval 11">
            <a:extLst>
              <a:ext uri="{FF2B5EF4-FFF2-40B4-BE49-F238E27FC236}">
                <a16:creationId xmlns:a16="http://schemas.microsoft.com/office/drawing/2014/main" id="{AD57C821-95D2-8E65-1387-4D6056B408BF}"/>
              </a:ext>
            </a:extLst>
          </p:cNvPr>
          <p:cNvSpPr/>
          <p:nvPr/>
        </p:nvSpPr>
        <p:spPr>
          <a:xfrm>
            <a:off x="9142497"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053C5-E541-3C10-5594-E94E1ED43EC6}"/>
              </a:ext>
            </a:extLst>
          </p:cNvPr>
          <p:cNvSpPr/>
          <p:nvPr/>
        </p:nvSpPr>
        <p:spPr>
          <a:xfrm>
            <a:off x="9359769" y="2123080"/>
            <a:ext cx="344235"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20D759-B295-2038-4189-0DE4D67E9209}"/>
              </a:ext>
            </a:extLst>
          </p:cNvPr>
          <p:cNvSpPr/>
          <p:nvPr/>
        </p:nvSpPr>
        <p:spPr>
          <a:xfrm>
            <a:off x="9690847" y="2123080"/>
            <a:ext cx="358893"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01F391-B1CD-FE37-2CED-6ED58A940F28}"/>
              </a:ext>
            </a:extLst>
          </p:cNvPr>
          <p:cNvSpPr/>
          <p:nvPr/>
        </p:nvSpPr>
        <p:spPr>
          <a:xfrm>
            <a:off x="9473575"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873295-A64B-9CAF-4DE9-13F46F74835B}"/>
              </a:ext>
            </a:extLst>
          </p:cNvPr>
          <p:cNvSpPr/>
          <p:nvPr/>
        </p:nvSpPr>
        <p:spPr>
          <a:xfrm>
            <a:off x="9473575"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788128" y="498422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00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2" grpId="0" animBg="1"/>
      <p:bldP spid="21" grpId="0" animBg="1"/>
      <p:bldP spid="22" grpId="0" animBg="1"/>
      <p:bldP spid="16" grpId="0" animBg="1"/>
      <p:bldP spid="15"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5.14.0.611"/>
  <p:tag name="AS_RELEASE_DATE" val="2025.07.31"/>
  <p:tag name="AS_TITLE" val="Aspose.Slides for Java"/>
  <p:tag name="AS_VERSION" val="25.7"/>
</p:tagLst>
</file>

<file path=ppt/theme/theme1.xml><?xml version="1.0" encoding="utf-8"?>
<a:theme xmlns:a="http://schemas.openxmlformats.org/drawingml/2006/main" name="Divide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3388</TotalTime>
  <Words>1176</Words>
  <Application>Microsoft Office PowerPoint</Application>
  <PresentationFormat>Widescreen</PresentationFormat>
  <Paragraphs>134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Phosphate Solid</vt:lpstr>
      <vt:lpstr>Wingdings</vt:lpstr>
      <vt:lpstr>Wingdings 2</vt:lpstr>
      <vt:lpstr>Dividend</vt:lpstr>
      <vt:lpstr>Vote préférentiel</vt:lpstr>
      <vt:lpstr>Ordre du jour</vt:lpstr>
      <vt:lpstr>Instructions pour le webinaire</vt:lpstr>
      <vt:lpstr>Instructions pour le webinaire</vt:lpstr>
      <vt:lpstr>Vote préférentiel (RCV) à Washington DC</vt:lpstr>
      <vt:lpstr>Vote préférentiel (RCV) à Washington DC</vt:lpstr>
      <vt:lpstr>Qu’est-ce que le RCV ET COMMENT ÇA FONCTIONNE ?</vt:lpstr>
      <vt:lpstr>Comment remplir votre bulletin de vote</vt:lpstr>
      <vt:lpstr>Erreurs à éviter – classement incorrect</vt:lpstr>
      <vt:lpstr>Erreurs à éviter – omissions</vt:lpstr>
      <vt:lpstr>Remarque :</vt:lpstr>
      <vt:lpstr>PowerPoint Presentation</vt:lpstr>
      <vt:lpstr>À QUOI DEVEZ-VOUS VOUS ATTENDRE ?</vt:lpstr>
      <vt:lpstr>Éducation et sensibilisation</vt:lpstr>
      <vt:lpstr>Dates importantes pour les élections primaires et spéciales du 16 juin 2026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Ranked choice  voting</dc:title>
  <dc:creator>Ben Hinchman</dc:creator>
  <cp:lastModifiedBy>Wesley Sardinha</cp:lastModifiedBy>
  <cp:revision>83</cp:revision>
  <cp:lastPrinted>2026-02-06T18:22:05Z</cp:lastPrinted>
  <dcterms:created xsi:type="dcterms:W3CDTF">2026-01-26T19:34:40Z</dcterms:created>
  <dcterms:modified xsi:type="dcterms:W3CDTF">2026-05-12T18:43:27Z</dcterms:modified>
</cp:coreProperties>
</file>