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8"/>
  </p:notesMasterIdLst>
  <p:sldIdLst>
    <p:sldId id="256" r:id="rId2"/>
    <p:sldId id="271" r:id="rId3"/>
    <p:sldId id="272" r:id="rId4"/>
    <p:sldId id="273" r:id="rId5"/>
    <p:sldId id="257" r:id="rId6"/>
    <p:sldId id="266" r:id="rId7"/>
    <p:sldId id="258" r:id="rId8"/>
    <p:sldId id="260" r:id="rId9"/>
    <p:sldId id="259" r:id="rId10"/>
    <p:sldId id="261" r:id="rId11"/>
    <p:sldId id="268" r:id="rId12"/>
    <p:sldId id="262" r:id="rId13"/>
    <p:sldId id="274" r:id="rId14"/>
    <p:sldId id="264" r:id="rId15"/>
    <p:sldId id="270" r:id="rId16"/>
    <p:sldId id="265" r:id="rId17"/>
  </p:sldIdLst>
  <p:sldSz cx="12192000" cy="6858000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5D49A0E-9284-D84A-8021-C9903127BBDE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0579A71-8C09-3441-BA2F-FC70D7462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38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22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4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3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23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39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39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52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10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20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79A71-8C09-3441-BA2F-FC70D74625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4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65BB39-1D40-D846-B707-EFCA2F2CD46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7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B39-1D40-D846-B707-EFCA2F2CD46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5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65BB39-1D40-D846-B707-EFCA2F2CD46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7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B39-1D40-D846-B707-EFCA2F2CD46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65BB39-1D40-D846-B707-EFCA2F2CD46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1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B39-1D40-D846-B707-EFCA2F2CD46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5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B39-1D40-D846-B707-EFCA2F2CD46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6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B39-1D40-D846-B707-EFCA2F2CD46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6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B39-1D40-D846-B707-EFCA2F2CD46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8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565BB39-1D40-D846-B707-EFCA2F2CD46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6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B39-1D40-D846-B707-EFCA2F2CD46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1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565BB39-1D40-D846-B707-EFCA2F2CD46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961EB60-3CDA-EA41-B9FC-77DF582C87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913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rcv@dcboe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ixabay.com/vectors/tick-mark-ok-symbol-yes-checkbox-29016/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D2C6B-6F6E-1F7A-5502-01149FDD4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2"/>
            <a:ext cx="10993549" cy="664934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Ranked choice  voting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C2C62D-B62D-696E-2476-99C1264EA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1685367"/>
            <a:ext cx="10993546" cy="1400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2026 implementation information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Webinar series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49946-A2C5-4407-9F55-73C8692C8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542" y="3206165"/>
            <a:ext cx="3184915" cy="309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22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5747569-1BC4-3263-C5EA-396CAB27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Mistakes to avoid - skipping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D3D5BC-5AD8-435F-BDC6-9FFAE7F08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410" y="2124817"/>
            <a:ext cx="4109060" cy="408467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F7FA505-398B-5E43-0F20-1905D3660889}"/>
              </a:ext>
            </a:extLst>
          </p:cNvPr>
          <p:cNvSpPr/>
          <p:nvPr/>
        </p:nvSpPr>
        <p:spPr>
          <a:xfrm>
            <a:off x="3841770" y="3709423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D3F050-E92E-5D96-79FE-6C1D12EB9F4A}"/>
              </a:ext>
            </a:extLst>
          </p:cNvPr>
          <p:cNvSpPr/>
          <p:nvPr/>
        </p:nvSpPr>
        <p:spPr>
          <a:xfrm>
            <a:off x="4106432" y="2129602"/>
            <a:ext cx="345288" cy="409610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A83D33-ACC4-02CF-E93B-8A7615D2DA9E}"/>
              </a:ext>
            </a:extLst>
          </p:cNvPr>
          <p:cNvSpPr/>
          <p:nvPr/>
        </p:nvSpPr>
        <p:spPr>
          <a:xfrm>
            <a:off x="4522996" y="4122050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A4F2AC-90FD-6E0D-DC06-CA62D52C7314}"/>
              </a:ext>
            </a:extLst>
          </p:cNvPr>
          <p:cNvSpPr/>
          <p:nvPr/>
        </p:nvSpPr>
        <p:spPr>
          <a:xfrm>
            <a:off x="4845127" y="4551626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A5D143-4E6F-4B9D-85E2-3BC16659D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777" y="2124817"/>
            <a:ext cx="4109060" cy="40846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A0ABA4-117E-A9AA-9CD7-105A350045F3}"/>
              </a:ext>
            </a:extLst>
          </p:cNvPr>
          <p:cNvSpPr/>
          <p:nvPr/>
        </p:nvSpPr>
        <p:spPr>
          <a:xfrm>
            <a:off x="9017371" y="2142565"/>
            <a:ext cx="345404" cy="406692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2FDD51-831A-01F7-DB2D-6090CF9C0984}"/>
              </a:ext>
            </a:extLst>
          </p:cNvPr>
          <p:cNvSpPr/>
          <p:nvPr/>
        </p:nvSpPr>
        <p:spPr>
          <a:xfrm>
            <a:off x="9359664" y="2142565"/>
            <a:ext cx="345404" cy="406692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FD3705-E558-0A83-285F-4C3E68DAD0A5}"/>
              </a:ext>
            </a:extLst>
          </p:cNvPr>
          <p:cNvSpPr/>
          <p:nvPr/>
        </p:nvSpPr>
        <p:spPr>
          <a:xfrm>
            <a:off x="9705068" y="2124809"/>
            <a:ext cx="345288" cy="40846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D24DD8-C544-F46C-8778-00E9EF1386B8}"/>
              </a:ext>
            </a:extLst>
          </p:cNvPr>
          <p:cNvSpPr/>
          <p:nvPr/>
        </p:nvSpPr>
        <p:spPr>
          <a:xfrm>
            <a:off x="9803170" y="4551626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2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5747569-1BC4-3263-C5EA-396CAB27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Please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7F7F7-56D9-D71D-8310-6E7468498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277479"/>
            <a:ext cx="10353508" cy="36783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If no candidate receives over 50% of the votes in a contest, we will begin the RCV tabulation process.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During each tabulation round, the candidate with the fewest votes is removed from the ballot.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Even though you are ranking up to five (5) candidates in a contest, only one vote is valid at a time.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Once you select your first candidate, your vote stays with your top-ranked candidate as long as that candidate remains active.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93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90184744-E8AA-84CA-AC13-BCE6C65F01D2}"/>
              </a:ext>
            </a:extLst>
          </p:cNvPr>
          <p:cNvSpPr/>
          <p:nvPr/>
        </p:nvSpPr>
        <p:spPr>
          <a:xfrm>
            <a:off x="8428671" y="596592"/>
            <a:ext cx="3312795" cy="693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9AB36C-BC89-2B66-4DDB-C1D0232E1038}"/>
              </a:ext>
            </a:extLst>
          </p:cNvPr>
          <p:cNvSpPr txBox="1"/>
          <p:nvPr/>
        </p:nvSpPr>
        <p:spPr>
          <a:xfrm>
            <a:off x="8425271" y="689099"/>
            <a:ext cx="347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TABULATION PROCESS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C3C5E8-2386-6624-79C3-773871A8F773}"/>
              </a:ext>
            </a:extLst>
          </p:cNvPr>
          <p:cNvSpPr txBox="1"/>
          <p:nvPr/>
        </p:nvSpPr>
        <p:spPr>
          <a:xfrm>
            <a:off x="777675" y="754613"/>
            <a:ext cx="194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Round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4DB640-A339-3C01-7538-FE9C10A6FBD1}"/>
              </a:ext>
            </a:extLst>
          </p:cNvPr>
          <p:cNvSpPr txBox="1"/>
          <p:nvPr/>
        </p:nvSpPr>
        <p:spPr>
          <a:xfrm>
            <a:off x="777675" y="1057420"/>
            <a:ext cx="2468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choices are counted.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D1CFE0-C138-C254-A0C0-CD45D01398E4}"/>
              </a:ext>
            </a:extLst>
          </p:cNvPr>
          <p:cNvSpPr txBox="1"/>
          <p:nvPr/>
        </p:nvSpPr>
        <p:spPr>
          <a:xfrm>
            <a:off x="777675" y="2778759"/>
            <a:ext cx="194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Round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0D8E0D-B1C4-1F1D-6377-A4C41EA3FA03}"/>
              </a:ext>
            </a:extLst>
          </p:cNvPr>
          <p:cNvSpPr txBox="1"/>
          <p:nvPr/>
        </p:nvSpPr>
        <p:spPr>
          <a:xfrm>
            <a:off x="777675" y="4885272"/>
            <a:ext cx="1943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Round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2AC34E-DEC3-2C78-FC02-5B6E2D5960DB}"/>
              </a:ext>
            </a:extLst>
          </p:cNvPr>
          <p:cNvSpPr txBox="1"/>
          <p:nvPr/>
        </p:nvSpPr>
        <p:spPr>
          <a:xfrm>
            <a:off x="777675" y="3106854"/>
            <a:ext cx="322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candidate with the fewest votes is eliminated. Those ballots are transferred to the voter’s next choice.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39B56B-0E6D-6AA5-5A71-C1EBE7231C4A}"/>
              </a:ext>
            </a:extLst>
          </p:cNvPr>
          <p:cNvSpPr txBox="1"/>
          <p:nvPr/>
        </p:nvSpPr>
        <p:spPr>
          <a:xfrm>
            <a:off x="777675" y="5188565"/>
            <a:ext cx="2639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process continues until a candidate reaches a majority.</a:t>
            </a:r>
          </a:p>
        </p:txBody>
      </p:sp>
      <p:pic>
        <p:nvPicPr>
          <p:cNvPr id="30" name="Graphic 29" descr="Trophy">
            <a:extLst>
              <a:ext uri="{FF2B5EF4-FFF2-40B4-BE49-F238E27FC236}">
                <a16:creationId xmlns:a16="http://schemas.microsoft.com/office/drawing/2014/main" id="{FD6C8156-BC6A-01CA-E538-2E13294B4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5430" y="4670405"/>
            <a:ext cx="1036320" cy="103632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A104E07-D463-0C83-856C-82380CECD83B}"/>
              </a:ext>
            </a:extLst>
          </p:cNvPr>
          <p:cNvSpPr txBox="1"/>
          <p:nvPr/>
        </p:nvSpPr>
        <p:spPr>
          <a:xfrm>
            <a:off x="9491254" y="4746773"/>
            <a:ext cx="41202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chemeClr val="bg1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836DF8-3E79-FD9E-3BEA-57ABCE71FD6B}"/>
              </a:ext>
            </a:extLst>
          </p:cNvPr>
          <p:cNvSpPr txBox="1"/>
          <p:nvPr/>
        </p:nvSpPr>
        <p:spPr>
          <a:xfrm>
            <a:off x="9328785" y="5579864"/>
            <a:ext cx="71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C4A5B05-E27F-C23E-07C9-4D2A08B20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360" y="694688"/>
            <a:ext cx="4191000" cy="16637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F09984-F07B-915D-937F-3D3459BCF9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5872" y="2778759"/>
            <a:ext cx="4305300" cy="1651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57FD3F-9188-056F-0516-928D945246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8109" y="4853251"/>
            <a:ext cx="4445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9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10EB7A-00A9-434A-2C91-895CE1A9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What should you expect?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610A55-8CBA-0E52-6802-B673D56B3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059" y="2001506"/>
            <a:ext cx="5087075" cy="536005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Voting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539624-C6DF-9680-3C0D-FE554A80C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773" y="2574433"/>
            <a:ext cx="4988336" cy="2813051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may take longer to mark your ballot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Guidance on RCV will be available at Vote Centers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Mail Ballot packets will include guidance on RCV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F7007C-B5A7-8F97-3A43-8DD55A42A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042" y="1984138"/>
            <a:ext cx="5087073" cy="55337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4BF058-7C51-3804-55FE-E3A0D754B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21888" y="2574433"/>
            <a:ext cx="5968323" cy="3826048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Results reports will look different from reports in previous elections</a:t>
            </a:r>
          </a:p>
          <a:p>
            <a:pPr lvl="1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Getting best practices from other jurisdictions</a:t>
            </a:r>
          </a:p>
          <a:p>
            <a:pPr lvl="1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Transparency is key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Results will still be available on DCBOE website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results reporting schedule will be different from previous elections</a:t>
            </a:r>
          </a:p>
          <a:p>
            <a:pPr lvl="1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Schedule is being determined</a:t>
            </a:r>
          </a:p>
          <a:p>
            <a:pPr lvl="1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Preliminary results will still be posted on Election Night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16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B7365-5EF4-D81B-C3DB-C6B723E30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Education &amp; outreach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DF448-4613-E5F0-6872-6BEA66A0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106707"/>
            <a:ext cx="5087075" cy="412376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Available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21551-AC12-8795-55EA-0D6305B29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2" y="2608092"/>
            <a:ext cx="5393100" cy="357091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RCV page on DCBOE website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Election tabulation simulator tool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Explanation Video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FAQs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Resource Lab at DCBOE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Palm cards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In-person and virtual speaking engagements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E3408-2E01-B4BD-65B5-E247F841E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0982" y="1969135"/>
            <a:ext cx="5087073" cy="55337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Coming Soon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0BCD0-78DB-E117-D81E-477248F53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8" y="2608092"/>
            <a:ext cx="5393100" cy="293499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Voter Guide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Mailers</a:t>
            </a:r>
          </a:p>
          <a:p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D23BD6-3C42-44E6-A377-A9A538112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834" y="3766048"/>
            <a:ext cx="2764234" cy="227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50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B7365-5EF4-D81B-C3DB-C6B723E30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Important June 16, 2026 Primary and Special Election 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921551-AC12-8795-55EA-0D6305B29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3" y="2171140"/>
            <a:ext cx="5414682" cy="3570917"/>
          </a:xfrm>
        </p:spPr>
        <p:txBody>
          <a:bodyPr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Monday, May 11, 2026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DCBOE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will begin mailing ballots to all eligible registered DC voters. </a:t>
            </a:r>
          </a:p>
          <a:p>
            <a:pPr marL="3240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Friday, May 22, 2026  – Tuesday, June 16, 2026 at 8:00 pm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55 Mail Ballot Drop Boxes are Open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Tuesday, May 26, 2026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Deadline for registered voters to change party affiliation status and for the receipt of voter registration applications submitted by mail or online</a:t>
            </a:r>
            <a:b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1EB6BC-B791-4F78-9484-3A0EA291AFFD}"/>
              </a:ext>
            </a:extLst>
          </p:cNvPr>
          <p:cNvSpPr txBox="1"/>
          <p:nvPr/>
        </p:nvSpPr>
        <p:spPr>
          <a:xfrm>
            <a:off x="6096000" y="2171140"/>
            <a:ext cx="5514807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Monday, June 8, 2026 – Sunday, June 14, 2026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Early Voting Vote Centers will be open from 8:30 am – 7:00 pm. 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0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Tuesday, June 16, 2026 – ELECTION DAY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Vote Centers will be open from 7:00 am – 8:00 pm.</a:t>
            </a:r>
            <a:endParaRPr lang="en-US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long as you are in line by 8:00 pm, you can vote.</a:t>
            </a:r>
            <a:endParaRPr lang="en-US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ballots sent via the US Postal Service must be postmarked by Tuesday, June 16, 2026 and received by Friday, June 26, 2026 to be counted.</a:t>
            </a:r>
            <a:endParaRPr lang="en-US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07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B27898-60B7-1913-62C5-66CE6AC22C76}"/>
              </a:ext>
            </a:extLst>
          </p:cNvPr>
          <p:cNvSpPr txBox="1"/>
          <p:nvPr/>
        </p:nvSpPr>
        <p:spPr>
          <a:xfrm>
            <a:off x="4303727" y="4422390"/>
            <a:ext cx="3584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www.dcboe.org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9A2449-D0FA-B1CD-D334-4C94A902781A}"/>
              </a:ext>
            </a:extLst>
          </p:cNvPr>
          <p:cNvSpPr txBox="1"/>
          <p:nvPr/>
        </p:nvSpPr>
        <p:spPr>
          <a:xfrm>
            <a:off x="843914" y="4982792"/>
            <a:ext cx="10504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more information about speaking engagements, contact: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Outreach@dcboe.org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D7EB1-E129-4046-A3F6-DCD1169F1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890" y="719312"/>
            <a:ext cx="3800220" cy="372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933CD-FFD6-5CA8-764D-F9741C3BB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D2799-B81F-CDC2-4FF8-BC2A82AD5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57959"/>
            <a:ext cx="6662987" cy="3678612"/>
          </a:xfrm>
        </p:spPr>
        <p:txBody>
          <a:bodyPr>
            <a:no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Introduction and Instructions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is RCV?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Does RCV Work in DC?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to Mark Your Ballot and Mistakes to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void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Tabulation Process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to Expect on Election Day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Available RCV Resources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Important Primary and Special Election Dates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Questions and Answers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D478F0-527A-45C4-82E8-E8117105F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049" y="2730231"/>
            <a:ext cx="2767824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81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09B6-BCBA-4004-9291-CE0CBC2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AB596-AF5F-426F-BCFB-85C56DD5A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will be a question and answer session at the end, but feel free to submit a question at any time using the “Q&amp;A” feature on the meeting control panel.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ask a question using the Q&amp;A function: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 your question into the Q&amp;A box. Click Send.</a:t>
            </a:r>
          </a:p>
          <a:p>
            <a:pPr lvl="2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Check “Send Anonymously” if you do not want your name attached to your question in the Q&amp;A.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45A97-C538-459D-A471-5A7058BD1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15" y="3300947"/>
            <a:ext cx="8849960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4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E7C16-AB94-4632-9227-546581AA8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FB33F-4F49-4547-A812-43852B587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ask a question during the Q&amp;A: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Raise your “hand” and wait to be recognized.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will be asked to unmute and then you can ask your question.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may not have time to answer all questions. If you desire a follow-up, email DCBOE at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rcv@dcboe.org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>
              <a:spcBef>
                <a:spcPts val="0"/>
              </a:spcBef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01168" lvl="1" indent="0" algn="ctr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D120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Important Reminders: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DC Board of Elections is an independent, non-partisan agency and cannot offer opinions or answer questions that are partisan in nature. 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engage respectfully. 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Kindly hold comments until you are recognized. We will address as many questions as possible.</a:t>
            </a:r>
          </a:p>
          <a:p>
            <a:pPr lvl="1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1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933CD-FFD6-5CA8-764D-F9741C3BB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Ranked choice voting 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rcv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 in the district of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columbia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D2799-B81F-CDC2-4FF8-BC2A82AD5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794113"/>
            <a:ext cx="6662987" cy="36786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the November 2024 General Election, voters overwhelmingly voted for Initiative Measure No. 83 (I83), a voter initiative that established RCV as a voting method in DC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DC Council funded RCV in the FY 2026 budget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DC Board of Elections (DCBOE) will implement RCV in all elections that we administer beginning with the June 16, 2026 Primary and Special Elections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88B5F8-239A-F568-763C-07F961A59578}"/>
              </a:ext>
            </a:extLst>
          </p:cNvPr>
          <p:cNvSpPr txBox="1"/>
          <p:nvPr/>
        </p:nvSpPr>
        <p:spPr>
          <a:xfrm>
            <a:off x="3281082" y="2147782"/>
            <a:ext cx="3057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RCV is Here!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B173095-4AA2-85EE-7D54-C1FC05EE0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446" y="4004760"/>
            <a:ext cx="2764234" cy="227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D478F0-527A-45C4-82E8-E8117105F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856" y="4004760"/>
            <a:ext cx="2767824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5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933CD-FFD6-5CA8-764D-F9741C3BB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Ranked choice voting 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rcv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 in the district of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columbia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D2799-B81F-CDC2-4FF8-BC2A82AD5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92" y="2415401"/>
            <a:ext cx="11150144" cy="4179359"/>
          </a:xfrm>
        </p:spPr>
        <p:txBody>
          <a:bodyPr numCol="2">
            <a:no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President and Vice President of the United States;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Mayor of the District of Columbia;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Attorney General;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Chairman of the Council of the District of Columbia;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Delegate to the United States House of Representatives;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Members of the Council of the District of Columbia;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Members of the State Board of Education;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United States Senator;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United States Representative; and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Advisory Neighborhood Commissioner.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88B5F8-239A-F568-763C-07F961A59578}"/>
              </a:ext>
            </a:extLst>
          </p:cNvPr>
          <p:cNvSpPr txBox="1"/>
          <p:nvPr/>
        </p:nvSpPr>
        <p:spPr>
          <a:xfrm>
            <a:off x="692032" y="2021825"/>
            <a:ext cx="6480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PRIMARY, GENERAL ELECTIONS, &amp; SPECIAL ELECTIONS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0818E-AE16-4AB1-8DA0-5A7648A7D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155" y="4122966"/>
            <a:ext cx="2767824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09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D3C440B-655D-8D91-D49D-B89BF9903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What is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rcv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AND HOW DOES IT WORK?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8204A77-8871-7CA4-85C2-38F5E5E04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1914043"/>
            <a:ext cx="6480008" cy="4580886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Please note that there are many RCV models. The model of RCV that is being implemented in DC was determined by the text of I83, not by DCBOE.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DCBOE is responsible for drafting regulations that align with the legislation.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RCV will apply to each contest that contains at least three qualified ballot access candidates.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 RCV contests, voters may rank candidates in order of preference instead of choosing only one.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Ballots are counted in rounds until a candidate receives a majority of votes (at least 50%).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ABCB7-BE2D-4AC6-AF70-306217EED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993" y="729658"/>
            <a:ext cx="3549679" cy="60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25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4E79C6-9D3F-5E93-2D25-8C230E9C313F}"/>
              </a:ext>
            </a:extLst>
          </p:cNvPr>
          <p:cNvSpPr txBox="1"/>
          <p:nvPr/>
        </p:nvSpPr>
        <p:spPr>
          <a:xfrm>
            <a:off x="487278" y="2419762"/>
            <a:ext cx="4745122" cy="313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B75BC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US" sz="24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 in only one oval per column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B75BC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US" sz="24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 up to five candidates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B75BC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US" sz="24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Ranking additional candidates does not harm your 1</a:t>
            </a:r>
            <a:r>
              <a:rPr lang="en-US" sz="2400" baseline="300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4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choice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1B75BC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lang="en-US" sz="2400" dirty="0">
                <a:solidFill>
                  <a:srgbClr val="3D3D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Voters are not required to rank candidates. Voters may select one candidate if they choose to do so.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E08FA53-8E53-76E5-CE5D-9470CC31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How to mark your ballot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46CD78-CE9C-4E43-9D44-C592CB890A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" t="-7975" r="-205" b="8879"/>
          <a:stretch/>
        </p:blipFill>
        <p:spPr>
          <a:xfrm>
            <a:off x="7470854" y="62044"/>
            <a:ext cx="4371574" cy="679595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7D847C0-CD75-EA16-7713-BA7C1A24EFB7}"/>
              </a:ext>
            </a:extLst>
          </p:cNvPr>
          <p:cNvSpPr/>
          <p:nvPr/>
        </p:nvSpPr>
        <p:spPr>
          <a:xfrm>
            <a:off x="10008855" y="1990164"/>
            <a:ext cx="175051" cy="8570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996020-E062-2E18-724B-BC48599F691C}"/>
              </a:ext>
            </a:extLst>
          </p:cNvPr>
          <p:cNvSpPr/>
          <p:nvPr/>
        </p:nvSpPr>
        <p:spPr>
          <a:xfrm>
            <a:off x="10720865" y="4635373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7778D0-1EC9-2C17-29F7-026C0763564C}"/>
              </a:ext>
            </a:extLst>
          </p:cNvPr>
          <p:cNvSpPr/>
          <p:nvPr/>
        </p:nvSpPr>
        <p:spPr>
          <a:xfrm>
            <a:off x="10350254" y="2734856"/>
            <a:ext cx="173633" cy="9035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373915-D9C2-8CDB-DE69-E41070E1E828}"/>
              </a:ext>
            </a:extLst>
          </p:cNvPr>
          <p:cNvSpPr/>
          <p:nvPr/>
        </p:nvSpPr>
        <p:spPr>
          <a:xfrm>
            <a:off x="11065006" y="4242899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BB7882-F7F7-6176-0D49-8BF8183343B2}"/>
              </a:ext>
            </a:extLst>
          </p:cNvPr>
          <p:cNvSpPr/>
          <p:nvPr/>
        </p:nvSpPr>
        <p:spPr>
          <a:xfrm>
            <a:off x="11428023" y="3479333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DE7E37B-D5EA-0D45-46B1-49D2722571A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14930" y="2414138"/>
            <a:ext cx="3427498" cy="338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63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5747569-1BC4-3263-C5EA-396CAB27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Mistakes to avoid – ranking errors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26EA2-F740-4F6F-B2D4-29F9AF99E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36" b="47745"/>
          <a:stretch/>
        </p:blipFill>
        <p:spPr>
          <a:xfrm>
            <a:off x="1406175" y="2122098"/>
            <a:ext cx="4109117" cy="408565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F7FA505-398B-5E43-0F20-1905D3660889}"/>
              </a:ext>
            </a:extLst>
          </p:cNvPr>
          <p:cNvSpPr/>
          <p:nvPr/>
        </p:nvSpPr>
        <p:spPr>
          <a:xfrm>
            <a:off x="3841770" y="4120812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672BF5-7AF6-F33F-F851-1ACF82232DED}"/>
              </a:ext>
            </a:extLst>
          </p:cNvPr>
          <p:cNvSpPr/>
          <p:nvPr/>
        </p:nvSpPr>
        <p:spPr>
          <a:xfrm>
            <a:off x="4430950" y="2147677"/>
            <a:ext cx="383158" cy="40610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B1D114-2D27-1412-FA6B-A1F5AB718F4B}"/>
              </a:ext>
            </a:extLst>
          </p:cNvPr>
          <p:cNvSpPr/>
          <p:nvPr/>
        </p:nvSpPr>
        <p:spPr>
          <a:xfrm>
            <a:off x="4110910" y="2147677"/>
            <a:ext cx="320040" cy="40610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A4F2AC-90FD-6E0D-DC06-CA62D52C7314}"/>
              </a:ext>
            </a:extLst>
          </p:cNvPr>
          <p:cNvSpPr/>
          <p:nvPr/>
        </p:nvSpPr>
        <p:spPr>
          <a:xfrm>
            <a:off x="4182187" y="4120812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A83D33-ACC4-02CF-E93B-8A7615D2DA9E}"/>
              </a:ext>
            </a:extLst>
          </p:cNvPr>
          <p:cNvSpPr/>
          <p:nvPr/>
        </p:nvSpPr>
        <p:spPr>
          <a:xfrm>
            <a:off x="4522996" y="4122050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3A7764-B195-49A8-9EAC-7C4BFEBE2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812" y="2124062"/>
            <a:ext cx="4109060" cy="408467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D57C821-95D2-8E65-1387-4D6056B408BF}"/>
              </a:ext>
            </a:extLst>
          </p:cNvPr>
          <p:cNvSpPr/>
          <p:nvPr/>
        </p:nvSpPr>
        <p:spPr>
          <a:xfrm>
            <a:off x="9142497" y="3709423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8053C5-E541-3C10-5594-E94E1ED43EC6}"/>
              </a:ext>
            </a:extLst>
          </p:cNvPr>
          <p:cNvSpPr/>
          <p:nvPr/>
        </p:nvSpPr>
        <p:spPr>
          <a:xfrm>
            <a:off x="9359769" y="2123080"/>
            <a:ext cx="344235" cy="40846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20D759-B295-2038-4189-0DE4D67E9209}"/>
              </a:ext>
            </a:extLst>
          </p:cNvPr>
          <p:cNvSpPr/>
          <p:nvPr/>
        </p:nvSpPr>
        <p:spPr>
          <a:xfrm>
            <a:off x="9690847" y="2123080"/>
            <a:ext cx="358893" cy="40846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D01F391-B1CD-FE37-2CED-6ED58A940F28}"/>
              </a:ext>
            </a:extLst>
          </p:cNvPr>
          <p:cNvSpPr/>
          <p:nvPr/>
        </p:nvSpPr>
        <p:spPr>
          <a:xfrm>
            <a:off x="9473575" y="4120812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873295-A64B-9CAF-4DE9-13F46F74835B}"/>
              </a:ext>
            </a:extLst>
          </p:cNvPr>
          <p:cNvSpPr/>
          <p:nvPr/>
        </p:nvSpPr>
        <p:spPr>
          <a:xfrm>
            <a:off x="9473575" y="4551626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D24DD8-C544-F46C-8778-00E9EF1386B8}"/>
              </a:ext>
            </a:extLst>
          </p:cNvPr>
          <p:cNvSpPr/>
          <p:nvPr/>
        </p:nvSpPr>
        <p:spPr>
          <a:xfrm>
            <a:off x="9788128" y="4984222"/>
            <a:ext cx="177487" cy="901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0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2" grpId="0" animBg="1"/>
      <p:bldP spid="21" grpId="0" animBg="1"/>
      <p:bldP spid="22" grpId="0" animBg="1"/>
      <p:bldP spid="16" grpId="0" animBg="1"/>
      <p:bldP spid="15" grpId="0" animBg="1"/>
      <p:bldP spid="11" grpId="0" animBg="1"/>
    </p:bldLst>
  </p:timing>
</p:sld>
</file>

<file path=ppt/theme/theme1.xml><?xml version="1.0" encoding="utf-8"?>
<a:theme xmlns:a="http://schemas.openxmlformats.org/drawingml/2006/main" name="Dividen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3385</TotalTime>
  <Words>1031</Words>
  <Application>Microsoft Office PowerPoint</Application>
  <PresentationFormat>Widescreen</PresentationFormat>
  <Paragraphs>129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Gill Sans MT</vt:lpstr>
      <vt:lpstr>Phosphate Solid</vt:lpstr>
      <vt:lpstr>Wingdings</vt:lpstr>
      <vt:lpstr>Wingdings 2</vt:lpstr>
      <vt:lpstr>Dividend</vt:lpstr>
      <vt:lpstr>Ranked choice  voting</vt:lpstr>
      <vt:lpstr>Agenda</vt:lpstr>
      <vt:lpstr>Webinar instructions</vt:lpstr>
      <vt:lpstr>Webinar Instructions</vt:lpstr>
      <vt:lpstr>Ranked choice voting (rcv) in the district of columbia</vt:lpstr>
      <vt:lpstr>Ranked choice voting (rcv) in the district of columbia</vt:lpstr>
      <vt:lpstr>What is rcv AND HOW DOES IT WORK?</vt:lpstr>
      <vt:lpstr>How to mark your ballot</vt:lpstr>
      <vt:lpstr>Mistakes to avoid – ranking errors</vt:lpstr>
      <vt:lpstr>Mistakes to avoid - skipping</vt:lpstr>
      <vt:lpstr>Please Note</vt:lpstr>
      <vt:lpstr>PowerPoint Presentation</vt:lpstr>
      <vt:lpstr>What should you expect?</vt:lpstr>
      <vt:lpstr>Education &amp; outreach</vt:lpstr>
      <vt:lpstr>Important June 16, 2026 Primary and Special Election dates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Ranked choice  voting</dc:title>
  <dc:creator>Ben Hinchman</dc:creator>
  <cp:lastModifiedBy>Melissa Alexander</cp:lastModifiedBy>
  <cp:revision>75</cp:revision>
  <cp:lastPrinted>2026-02-06T18:22:05Z</cp:lastPrinted>
  <dcterms:created xsi:type="dcterms:W3CDTF">2026-01-26T19:34:40Z</dcterms:created>
  <dcterms:modified xsi:type="dcterms:W3CDTF">2026-04-23T12:57:07Z</dcterms:modified>
</cp:coreProperties>
</file>