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8"/>
  </p:notesMasterIdLst>
  <p:sldIdLst>
    <p:sldId id="256" r:id="rId2"/>
    <p:sldId id="271" r:id="rId3"/>
    <p:sldId id="272" r:id="rId4"/>
    <p:sldId id="273" r:id="rId5"/>
    <p:sldId id="257" r:id="rId6"/>
    <p:sldId id="266" r:id="rId7"/>
    <p:sldId id="258" r:id="rId8"/>
    <p:sldId id="260" r:id="rId9"/>
    <p:sldId id="259" r:id="rId10"/>
    <p:sldId id="261" r:id="rId11"/>
    <p:sldId id="268" r:id="rId12"/>
    <p:sldId id="262" r:id="rId13"/>
    <p:sldId id="274" r:id="rId14"/>
    <p:sldId id="264" r:id="rId15"/>
    <p:sldId id="270" r:id="rId16"/>
    <p:sldId id="265" r:id="rId17"/>
  </p:sldIdLst>
  <p:sldSz cx="12192000" cy="6858000"/>
  <p:notesSz cx="6985000" cy="92837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7" d="100"/>
          <a:sy n="107" d="100"/>
        </p:scale>
        <p:origin x="714"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ol Gómez Sánchez" userId="8096d71f908a81a1" providerId="LiveId" clId="{562AB2CE-1682-45C5-9640-18494B906A9D}"/>
    <pc:docChg chg="modSld">
      <pc:chgData name="Marisol Gómez Sánchez" userId="8096d71f908a81a1" providerId="LiveId" clId="{562AB2CE-1682-45C5-9640-18494B906A9D}" dt="2026-05-08T18:10:32.087" v="15" actId="1076"/>
      <pc:docMkLst>
        <pc:docMk/>
      </pc:docMkLst>
      <pc:sldChg chg="modSp mod">
        <pc:chgData name="Marisol Gómez Sánchez" userId="8096d71f908a81a1" providerId="LiveId" clId="{562AB2CE-1682-45C5-9640-18494B906A9D}" dt="2026-05-08T18:09:06.540" v="5" actId="1076"/>
        <pc:sldMkLst>
          <pc:docMk/>
          <pc:sldMk cId="3731752149" sldId="257"/>
        </pc:sldMkLst>
        <pc:spChg chg="mod">
          <ac:chgData name="Marisol Gómez Sánchez" userId="8096d71f908a81a1" providerId="LiveId" clId="{562AB2CE-1682-45C5-9640-18494B906A9D}" dt="2026-05-08T18:09:06.540" v="5" actId="1076"/>
          <ac:spMkLst>
            <pc:docMk/>
            <pc:sldMk cId="3731752149" sldId="257"/>
            <ac:spMk id="3" creationId="{735D2799-B81F-CDC2-4FF8-BC2A82AD5B41}"/>
          </ac:spMkLst>
        </pc:spChg>
        <pc:spChg chg="mod">
          <ac:chgData name="Marisol Gómez Sánchez" userId="8096d71f908a81a1" providerId="LiveId" clId="{562AB2CE-1682-45C5-9640-18494B906A9D}" dt="2026-05-08T18:08:55.209" v="3" actId="1076"/>
          <ac:spMkLst>
            <pc:docMk/>
            <pc:sldMk cId="3731752149" sldId="257"/>
            <ac:spMk id="4" creationId="{E288B5F8-239A-F568-763C-07F961A59578}"/>
          </ac:spMkLst>
        </pc:spChg>
      </pc:sldChg>
      <pc:sldChg chg="modSp mod">
        <pc:chgData name="Marisol Gómez Sánchez" userId="8096d71f908a81a1" providerId="LiveId" clId="{562AB2CE-1682-45C5-9640-18494B906A9D}" dt="2026-05-08T18:09:27.025" v="8" actId="1076"/>
        <pc:sldMkLst>
          <pc:docMk/>
          <pc:sldMk cId="452125524" sldId="258"/>
        </pc:sldMkLst>
        <pc:spChg chg="mod">
          <ac:chgData name="Marisol Gómez Sánchez" userId="8096d71f908a81a1" providerId="LiveId" clId="{562AB2CE-1682-45C5-9640-18494B906A9D}" dt="2026-05-08T18:09:16.197" v="6" actId="1076"/>
          <ac:spMkLst>
            <pc:docMk/>
            <pc:sldMk cId="452125524" sldId="258"/>
            <ac:spMk id="10" creationId="{3D3C440B-655D-8D91-D49D-B89BF990344E}"/>
          </ac:spMkLst>
        </pc:spChg>
        <pc:spChg chg="mod">
          <ac:chgData name="Marisol Gómez Sánchez" userId="8096d71f908a81a1" providerId="LiveId" clId="{562AB2CE-1682-45C5-9640-18494B906A9D}" dt="2026-05-08T18:09:27.025" v="8" actId="1076"/>
          <ac:spMkLst>
            <pc:docMk/>
            <pc:sldMk cId="452125524" sldId="258"/>
            <ac:spMk id="11" creationId="{38204A77-8871-7CA4-85C2-38F5E5E04BD8}"/>
          </ac:spMkLst>
        </pc:spChg>
      </pc:sldChg>
      <pc:sldChg chg="modSp mod">
        <pc:chgData name="Marisol Gómez Sánchez" userId="8096d71f908a81a1" providerId="LiveId" clId="{562AB2CE-1682-45C5-9640-18494B906A9D}" dt="2026-05-08T18:09:33.997" v="9" actId="14100"/>
        <pc:sldMkLst>
          <pc:docMk/>
          <pc:sldMk cId="3306563494" sldId="260"/>
        </pc:sldMkLst>
        <pc:spChg chg="mod">
          <ac:chgData name="Marisol Gómez Sánchez" userId="8096d71f908a81a1" providerId="LiveId" clId="{562AB2CE-1682-45C5-9640-18494B906A9D}" dt="2026-05-08T18:09:33.997" v="9" actId="14100"/>
          <ac:spMkLst>
            <pc:docMk/>
            <pc:sldMk cId="3306563494" sldId="260"/>
            <ac:spMk id="3" creationId="{3D4E79C6-9D3F-5E93-2D25-8C230E9C313F}"/>
          </ac:spMkLst>
        </pc:spChg>
      </pc:sldChg>
      <pc:sldChg chg="modSp mod">
        <pc:chgData name="Marisol Gómez Sánchez" userId="8096d71f908a81a1" providerId="LiveId" clId="{562AB2CE-1682-45C5-9640-18494B906A9D}" dt="2026-05-08T18:09:53.143" v="10" actId="14100"/>
        <pc:sldMkLst>
          <pc:docMk/>
          <pc:sldMk cId="2324797159" sldId="262"/>
        </pc:sldMkLst>
        <pc:spChg chg="mod">
          <ac:chgData name="Marisol Gómez Sánchez" userId="8096d71f908a81a1" providerId="LiveId" clId="{562AB2CE-1682-45C5-9640-18494B906A9D}" dt="2026-05-08T18:09:53.143" v="10" actId="14100"/>
          <ac:spMkLst>
            <pc:docMk/>
            <pc:sldMk cId="2324797159" sldId="262"/>
            <ac:spMk id="42" creationId="{90184744-E8AA-84CA-AC13-BCE6C65F01D2}"/>
          </ac:spMkLst>
        </pc:spChg>
      </pc:sldChg>
      <pc:sldChg chg="modSp mod">
        <pc:chgData name="Marisol Gómez Sánchez" userId="8096d71f908a81a1" providerId="LiveId" clId="{562AB2CE-1682-45C5-9640-18494B906A9D}" dt="2026-05-08T18:10:32.087" v="15" actId="1076"/>
        <pc:sldMkLst>
          <pc:docMk/>
          <pc:sldMk cId="289932310" sldId="265"/>
        </pc:sldMkLst>
        <pc:spChg chg="mod">
          <ac:chgData name="Marisol Gómez Sánchez" userId="8096d71f908a81a1" providerId="LiveId" clId="{562AB2CE-1682-45C5-9640-18494B906A9D}" dt="2026-05-08T18:10:32.087" v="15" actId="1076"/>
          <ac:spMkLst>
            <pc:docMk/>
            <pc:sldMk cId="289932310" sldId="265"/>
            <ac:spMk id="8" creationId="{949A2449-D0FA-B1CD-D334-4C94A902781A}"/>
          </ac:spMkLst>
        </pc:spChg>
      </pc:sldChg>
      <pc:sldChg chg="modSp mod">
        <pc:chgData name="Marisol Gómez Sánchez" userId="8096d71f908a81a1" providerId="LiveId" clId="{562AB2CE-1682-45C5-9640-18494B906A9D}" dt="2026-05-08T18:10:12.923" v="11" actId="1076"/>
        <pc:sldMkLst>
          <pc:docMk/>
          <pc:sldMk cId="1407407411" sldId="270"/>
        </pc:sldMkLst>
        <pc:spChg chg="mod">
          <ac:chgData name="Marisol Gómez Sánchez" userId="8096d71f908a81a1" providerId="LiveId" clId="{562AB2CE-1682-45C5-9640-18494B906A9D}" dt="2026-05-08T18:10:12.923" v="11" actId="1076"/>
          <ac:spMkLst>
            <pc:docMk/>
            <pc:sldMk cId="1407407411" sldId="270"/>
            <ac:spMk id="8" creationId="{C71EB6BC-B791-4F78-9484-3A0EA291AFFD}"/>
          </ac:spMkLst>
        </pc:spChg>
      </pc:sldChg>
      <pc:sldChg chg="modSp mod">
        <pc:chgData name="Marisol Gómez Sánchez" userId="8096d71f908a81a1" providerId="LiveId" clId="{562AB2CE-1682-45C5-9640-18494B906A9D}" dt="2026-05-08T18:08:38.265" v="1" actId="14100"/>
        <pc:sldMkLst>
          <pc:docMk/>
          <pc:sldMk cId="2251446039" sldId="272"/>
        </pc:sldMkLst>
        <pc:spChg chg="mod">
          <ac:chgData name="Marisol Gómez Sánchez" userId="8096d71f908a81a1" providerId="LiveId" clId="{562AB2CE-1682-45C5-9640-18494B906A9D}" dt="2026-05-08T18:08:30.136" v="0" actId="14100"/>
          <ac:spMkLst>
            <pc:docMk/>
            <pc:sldMk cId="2251446039" sldId="272"/>
            <ac:spMk id="8" creationId="{00000000-0000-0000-0000-000000000000}"/>
          </ac:spMkLst>
        </pc:spChg>
        <pc:spChg chg="mod">
          <ac:chgData name="Marisol Gómez Sánchez" userId="8096d71f908a81a1" providerId="LiveId" clId="{562AB2CE-1682-45C5-9640-18494B906A9D}" dt="2026-05-08T18:08:38.265" v="1" actId="14100"/>
          <ac:spMkLst>
            <pc:docMk/>
            <pc:sldMk cId="2251446039" sldId="272"/>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D5D49A0E-9284-D84A-8021-C9903127BBDE}" type="datetimeFigureOut">
              <a:rPr lang="en-US" smtClean="0"/>
              <a:t>5/12/2026</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C0579A71-8C09-3441-BA2F-FC70D746256C}" type="slidenum">
              <a:rPr lang="en-US" smtClean="0"/>
              <a:t>‹#›</a:t>
            </a:fld>
            <a:endParaRPr lang="en-US"/>
          </a:p>
        </p:txBody>
      </p:sp>
    </p:spTree>
    <p:extLst>
      <p:ext uri="{BB962C8B-B14F-4D97-AF65-F5344CB8AC3E}">
        <p14:creationId xmlns:p14="http://schemas.microsoft.com/office/powerpoint/2010/main" val="1325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a:t>
            </a:fld>
            <a:endParaRPr lang="en-US"/>
          </a:p>
        </p:txBody>
      </p:sp>
    </p:spTree>
    <p:extLst>
      <p:ext uri="{BB962C8B-B14F-4D97-AF65-F5344CB8AC3E}">
        <p14:creationId xmlns:p14="http://schemas.microsoft.com/office/powerpoint/2010/main" val="174263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12</a:t>
            </a:fld>
            <a:endParaRPr lang="en-US"/>
          </a:p>
        </p:txBody>
      </p:sp>
    </p:spTree>
    <p:extLst>
      <p:ext uri="{BB962C8B-B14F-4D97-AF65-F5344CB8AC3E}">
        <p14:creationId xmlns:p14="http://schemas.microsoft.com/office/powerpoint/2010/main" val="218782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16</a:t>
            </a:fld>
            <a:endParaRPr lang="en-US"/>
          </a:p>
        </p:txBody>
      </p:sp>
    </p:spTree>
    <p:extLst>
      <p:ext uri="{BB962C8B-B14F-4D97-AF65-F5344CB8AC3E}">
        <p14:creationId xmlns:p14="http://schemas.microsoft.com/office/powerpoint/2010/main" val="168974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2</a:t>
            </a:fld>
            <a:endParaRPr lang="en-US"/>
          </a:p>
        </p:txBody>
      </p:sp>
    </p:spTree>
    <p:extLst>
      <p:ext uri="{BB962C8B-B14F-4D97-AF65-F5344CB8AC3E}">
        <p14:creationId xmlns:p14="http://schemas.microsoft.com/office/powerpoint/2010/main" val="112343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5</a:t>
            </a:fld>
            <a:endParaRPr lang="en-US"/>
          </a:p>
        </p:txBody>
      </p:sp>
    </p:spTree>
    <p:extLst>
      <p:ext uri="{BB962C8B-B14F-4D97-AF65-F5344CB8AC3E}">
        <p14:creationId xmlns:p14="http://schemas.microsoft.com/office/powerpoint/2010/main" val="320902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6</a:t>
            </a:fld>
            <a:endParaRPr lang="en-US"/>
          </a:p>
        </p:txBody>
      </p:sp>
    </p:spTree>
    <p:extLst>
      <p:ext uri="{BB962C8B-B14F-4D97-AF65-F5344CB8AC3E}">
        <p14:creationId xmlns:p14="http://schemas.microsoft.com/office/powerpoint/2010/main" val="202683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7</a:t>
            </a:fld>
            <a:endParaRPr lang="en-US"/>
          </a:p>
        </p:txBody>
      </p:sp>
    </p:spTree>
    <p:extLst>
      <p:ext uri="{BB962C8B-B14F-4D97-AF65-F5344CB8AC3E}">
        <p14:creationId xmlns:p14="http://schemas.microsoft.com/office/powerpoint/2010/main" val="3977139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8</a:t>
            </a:fld>
            <a:endParaRPr lang="en-US"/>
          </a:p>
        </p:txBody>
      </p:sp>
    </p:spTree>
    <p:extLst>
      <p:ext uri="{BB962C8B-B14F-4D97-AF65-F5344CB8AC3E}">
        <p14:creationId xmlns:p14="http://schemas.microsoft.com/office/powerpoint/2010/main" val="266515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9</a:t>
            </a:fld>
            <a:endParaRPr lang="en-US"/>
          </a:p>
        </p:txBody>
      </p:sp>
    </p:spTree>
    <p:extLst>
      <p:ext uri="{BB962C8B-B14F-4D97-AF65-F5344CB8AC3E}">
        <p14:creationId xmlns:p14="http://schemas.microsoft.com/office/powerpoint/2010/main" val="160471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10</a:t>
            </a:fld>
            <a:endParaRPr lang="en-US"/>
          </a:p>
        </p:txBody>
      </p:sp>
    </p:spTree>
    <p:extLst>
      <p:ext uri="{BB962C8B-B14F-4D97-AF65-F5344CB8AC3E}">
        <p14:creationId xmlns:p14="http://schemas.microsoft.com/office/powerpoint/2010/main" val="100592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579A71-8C09-3441-BA2F-FC70D746256C}" type="slidenum">
              <a:rPr lang="en-US" smtClean="0"/>
              <a:t>11</a:t>
            </a:fld>
            <a:endParaRPr lang="en-US"/>
          </a:p>
        </p:txBody>
      </p:sp>
    </p:spTree>
    <p:extLst>
      <p:ext uri="{BB962C8B-B14F-4D97-AF65-F5344CB8AC3E}">
        <p14:creationId xmlns:p14="http://schemas.microsoft.com/office/powerpoint/2010/main" val="194404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11900770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22882547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27047760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9857853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9306137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0142570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65BB39-1D40-D846-B707-EFCA2F2CD468}"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10031606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565BB39-1D40-D846-B707-EFCA2F2CD468}"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3078866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5BB39-1D40-D846-B707-EFCA2F2CD468}"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7170876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961EB60-3CDA-EA41-B9FC-77DF582C87C8}" type="slidenum">
              <a:rPr lang="en-US" smtClean="0"/>
              <a:t>‹#›</a:t>
            </a:fld>
            <a:endParaRPr lang="en-US"/>
          </a:p>
        </p:txBody>
      </p:sp>
    </p:spTree>
    <p:extLst>
      <p:ext uri="{BB962C8B-B14F-4D97-AF65-F5344CB8AC3E}">
        <p14:creationId xmlns:p14="http://schemas.microsoft.com/office/powerpoint/2010/main" val="26162698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65BB39-1D40-D846-B707-EFCA2F2CD468}"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1EB60-3CDA-EA41-B9FC-77DF582C87C8}" type="slidenum">
              <a:rPr lang="en-US" smtClean="0"/>
              <a:t>‹#›</a:t>
            </a:fld>
            <a:endParaRPr lang="en-US"/>
          </a:p>
        </p:txBody>
      </p:sp>
    </p:spTree>
    <p:extLst>
      <p:ext uri="{BB962C8B-B14F-4D97-AF65-F5344CB8AC3E}">
        <p14:creationId xmlns:p14="http://schemas.microsoft.com/office/powerpoint/2010/main" val="23482101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565BB39-1D40-D846-B707-EFCA2F2CD468}" type="datetimeFigureOut">
              <a:rPr lang="en-US" smtClean="0"/>
              <a:t>5/12/2026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961EB60-3CDA-EA41-B9FC-77DF582C87C8}"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360913350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cv@dcbo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pixabay.com/vectors/tick-mark-ok-symbol-yes-checkbox-29016/"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2C6B-6F6E-1F7A-5502-01149FDD47CB}"/>
              </a:ext>
            </a:extLst>
          </p:cNvPr>
          <p:cNvSpPr>
            <a:spLocks noGrp="1"/>
          </p:cNvSpPr>
          <p:nvPr>
            <p:ph type="ctrTitle"/>
          </p:nvPr>
        </p:nvSpPr>
        <p:spPr>
          <a:xfrm>
            <a:off x="581191" y="1020432"/>
            <a:ext cx="10993549" cy="664934"/>
          </a:xfrm>
        </p:spPr>
        <p:txBody>
          <a:bodyPr>
            <a:normAutofit/>
          </a:bodyPr>
          <a:lstStyle/>
          <a:p>
            <a:r>
              <a:rPr lang="es-US" sz="3600" b="1" i="0" u="none" strike="noStrike" cap="all" baseline="0">
                <a:solidFill>
                  <a:srgbClr val="0F6FC6"/>
                </a:solidFill>
                <a:effectLst/>
                <a:uFill>
                  <a:solidFill>
                    <a:prstClr val="black">
                      <a:alpha val="0"/>
                    </a:prstClr>
                  </a:solidFill>
                </a:uFill>
                <a:latin typeface="Calibri"/>
                <a:ea typeface="Calibri"/>
                <a:cs typeface="Calibri"/>
              </a:rPr>
              <a:t>Votación por orden de preferencia</a:t>
            </a:r>
          </a:p>
        </p:txBody>
      </p:sp>
      <p:sp>
        <p:nvSpPr>
          <p:cNvPr id="3" name="Subtitle 2">
            <a:extLst>
              <a:ext uri="{FF2B5EF4-FFF2-40B4-BE49-F238E27FC236}">
                <a16:creationId xmlns:a16="http://schemas.microsoft.com/office/drawing/2014/main" id="{C8C2C62D-B62D-696E-2476-99C1264EAE79}"/>
              </a:ext>
            </a:extLst>
          </p:cNvPr>
          <p:cNvSpPr>
            <a:spLocks noGrp="1"/>
          </p:cNvSpPr>
          <p:nvPr>
            <p:ph type="subTitle" idx="1"/>
          </p:nvPr>
        </p:nvSpPr>
        <p:spPr>
          <a:xfrm>
            <a:off x="581194" y="1685367"/>
            <a:ext cx="10993546" cy="1400400"/>
          </a:xfrm>
        </p:spPr>
        <p:txBody>
          <a:bodyPr>
            <a:normAutofit/>
          </a:bodyPr>
          <a:lstStyle/>
          <a:p>
            <a:r>
              <a:rPr lang="es-US" sz="2400" b="0" i="0" u="none" strike="noStrike" cap="all" baseline="0">
                <a:solidFill>
                  <a:srgbClr val="009DD9"/>
                </a:solidFill>
                <a:effectLst/>
                <a:uFill>
                  <a:solidFill>
                    <a:prstClr val="black">
                      <a:alpha val="0"/>
                    </a:prstClr>
                  </a:solidFill>
                </a:uFill>
                <a:latin typeface="Calibri"/>
                <a:ea typeface="Calibri"/>
                <a:cs typeface="Calibri"/>
              </a:rPr>
              <a:t>Información de implementación de 2026</a:t>
            </a:r>
          </a:p>
          <a:p>
            <a:r>
              <a:rPr lang="es-US" sz="2400" b="0" i="0" u="none" strike="noStrike" cap="all" baseline="0">
                <a:solidFill>
                  <a:srgbClr val="009DD9"/>
                </a:solidFill>
                <a:effectLst/>
                <a:uFill>
                  <a:solidFill>
                    <a:prstClr val="black">
                      <a:alpha val="0"/>
                    </a:prstClr>
                  </a:solidFill>
                </a:uFill>
                <a:latin typeface="Calibri"/>
                <a:ea typeface="Calibri"/>
                <a:cs typeface="Calibri"/>
              </a:rPr>
              <a:t>Serie de seminarios web</a:t>
            </a:r>
          </a:p>
        </p:txBody>
      </p:sp>
      <p:pic>
        <p:nvPicPr>
          <p:cNvPr id="5" name="Picture 4">
            <a:extLst>
              <a:ext uri="{FF2B5EF4-FFF2-40B4-BE49-F238E27FC236}">
                <a16:creationId xmlns:a16="http://schemas.microsoft.com/office/drawing/2014/main" id="{D7349946-A2C5-4407-9F55-73C8692C8981}"/>
              </a:ext>
            </a:extLst>
          </p:cNvPr>
          <p:cNvPicPr>
            <a:picLocks noChangeAspect="1"/>
          </p:cNvPicPr>
          <p:nvPr/>
        </p:nvPicPr>
        <p:blipFill>
          <a:blip r:embed="rId3"/>
          <a:stretch>
            <a:fillRect/>
          </a:stretch>
        </p:blipFill>
        <p:spPr>
          <a:xfrm>
            <a:off x="4503542" y="3206165"/>
            <a:ext cx="3184915" cy="3095207"/>
          </a:xfrm>
          <a:prstGeom prst="rect">
            <a:avLst/>
          </a:prstGeom>
        </p:spPr>
      </p:pic>
    </p:spTree>
    <p:extLst>
      <p:ext uri="{BB962C8B-B14F-4D97-AF65-F5344CB8AC3E}">
        <p14:creationId xmlns:p14="http://schemas.microsoft.com/office/powerpoint/2010/main" val="40783229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es-US" sz="2800" b="1" i="0" u="none" strike="noStrike" cap="all" baseline="0">
                <a:solidFill>
                  <a:srgbClr val="FFFFFF"/>
                </a:solidFill>
                <a:effectLst/>
                <a:uFill>
                  <a:solidFill>
                    <a:prstClr val="black">
                      <a:alpha val="0"/>
                    </a:prstClr>
                  </a:solidFill>
                </a:uFill>
                <a:latin typeface="Calibri"/>
                <a:ea typeface="Calibri"/>
                <a:cs typeface="Calibri"/>
              </a:rPr>
              <a:t>Errores que se deben evitar: omitir</a:t>
            </a:r>
          </a:p>
        </p:txBody>
      </p:sp>
      <p:pic>
        <p:nvPicPr>
          <p:cNvPr id="8" name="Picture 7">
            <a:extLst>
              <a:ext uri="{FF2B5EF4-FFF2-40B4-BE49-F238E27FC236}">
                <a16:creationId xmlns:a16="http://schemas.microsoft.com/office/drawing/2014/main" id="{A9D3D5BC-5AD8-435F-BDC6-9FFAE7F08165}"/>
              </a:ext>
            </a:extLst>
          </p:cNvPr>
          <p:cNvPicPr>
            <a:picLocks noChangeAspect="1"/>
          </p:cNvPicPr>
          <p:nvPr/>
        </p:nvPicPr>
        <p:blipFill>
          <a:blip r:embed="rId3"/>
          <a:stretch>
            <a:fillRect/>
          </a:stretch>
        </p:blipFill>
        <p:spPr>
          <a:xfrm>
            <a:off x="1375410" y="2124817"/>
            <a:ext cx="4109060" cy="4084674"/>
          </a:xfrm>
          <a:prstGeom prst="rect">
            <a:avLst/>
          </a:prstGeom>
        </p:spPr>
      </p:pic>
      <p:sp>
        <p:nvSpPr>
          <p:cNvPr id="4" name="Oval 3">
            <a:extLst>
              <a:ext uri="{FF2B5EF4-FFF2-40B4-BE49-F238E27FC236}">
                <a16:creationId xmlns:a16="http://schemas.microsoft.com/office/drawing/2014/main" id="{5F7FA505-398B-5E43-0F20-1905D3660889}"/>
              </a:ext>
            </a:extLst>
          </p:cNvPr>
          <p:cNvSpPr/>
          <p:nvPr/>
        </p:nvSpPr>
        <p:spPr>
          <a:xfrm>
            <a:off x="3841770" y="370942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2D3F050-E92E-5D96-79FE-6C1D12EB9F4A}"/>
              </a:ext>
            </a:extLst>
          </p:cNvPr>
          <p:cNvSpPr/>
          <p:nvPr/>
        </p:nvSpPr>
        <p:spPr>
          <a:xfrm>
            <a:off x="4106432" y="2129602"/>
            <a:ext cx="345288" cy="409610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A83D33-ACC4-02CF-E93B-8A7615D2DA9E}"/>
              </a:ext>
            </a:extLst>
          </p:cNvPr>
          <p:cNvSpPr/>
          <p:nvPr/>
        </p:nvSpPr>
        <p:spPr>
          <a:xfrm>
            <a:off x="4522996" y="4122050"/>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A4F2AC-90FD-6E0D-DC06-CA62D52C7314}"/>
              </a:ext>
            </a:extLst>
          </p:cNvPr>
          <p:cNvSpPr/>
          <p:nvPr/>
        </p:nvSpPr>
        <p:spPr>
          <a:xfrm>
            <a:off x="4845127"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9A5D143-4E6F-4B9D-85E2-3BC16659D1BC}"/>
              </a:ext>
            </a:extLst>
          </p:cNvPr>
          <p:cNvPicPr>
            <a:picLocks noChangeAspect="1"/>
          </p:cNvPicPr>
          <p:nvPr/>
        </p:nvPicPr>
        <p:blipFill>
          <a:blip r:embed="rId4"/>
          <a:stretch>
            <a:fillRect/>
          </a:stretch>
        </p:blipFill>
        <p:spPr>
          <a:xfrm>
            <a:off x="6629777" y="2124817"/>
            <a:ext cx="4109060" cy="4084674"/>
          </a:xfrm>
          <a:prstGeom prst="rect">
            <a:avLst/>
          </a:prstGeom>
        </p:spPr>
      </p:pic>
      <p:sp>
        <p:nvSpPr>
          <p:cNvPr id="5" name="Rectangle 4">
            <a:extLst>
              <a:ext uri="{FF2B5EF4-FFF2-40B4-BE49-F238E27FC236}">
                <a16:creationId xmlns:a16="http://schemas.microsoft.com/office/drawing/2014/main" id="{97A0ABA4-117E-A9AA-9CD7-105A350045F3}"/>
              </a:ext>
            </a:extLst>
          </p:cNvPr>
          <p:cNvSpPr/>
          <p:nvPr/>
        </p:nvSpPr>
        <p:spPr>
          <a:xfrm>
            <a:off x="9017371" y="2142565"/>
            <a:ext cx="345404" cy="40669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2FDD51-831A-01F7-DB2D-6090CF9C0984}"/>
              </a:ext>
            </a:extLst>
          </p:cNvPr>
          <p:cNvSpPr/>
          <p:nvPr/>
        </p:nvSpPr>
        <p:spPr>
          <a:xfrm>
            <a:off x="9359664" y="2142565"/>
            <a:ext cx="345404" cy="40669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BFD3705-E558-0A83-285F-4C3E68DAD0A5}"/>
              </a:ext>
            </a:extLst>
          </p:cNvPr>
          <p:cNvSpPr/>
          <p:nvPr/>
        </p:nvSpPr>
        <p:spPr>
          <a:xfrm>
            <a:off x="9705068" y="2124809"/>
            <a:ext cx="345288"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D24DD8-C544-F46C-8778-00E9EF1386B8}"/>
              </a:ext>
            </a:extLst>
          </p:cNvPr>
          <p:cNvSpPr/>
          <p:nvPr/>
        </p:nvSpPr>
        <p:spPr>
          <a:xfrm>
            <a:off x="9803170"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9234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es-US" sz="2800" b="1" i="0" u="none" strike="noStrike" cap="all" baseline="0">
                <a:solidFill>
                  <a:srgbClr val="FFFFFF"/>
                </a:solidFill>
                <a:effectLst/>
                <a:uFill>
                  <a:solidFill>
                    <a:prstClr val="black">
                      <a:alpha val="0"/>
                    </a:prstClr>
                  </a:solidFill>
                </a:uFill>
                <a:latin typeface="Calibri"/>
                <a:ea typeface="Calibri"/>
                <a:cs typeface="Calibri"/>
              </a:rPr>
              <a:t>Recuerde</a:t>
            </a:r>
          </a:p>
        </p:txBody>
      </p:sp>
      <p:sp>
        <p:nvSpPr>
          <p:cNvPr id="3" name="Content Placeholder 2">
            <a:extLst>
              <a:ext uri="{FF2B5EF4-FFF2-40B4-BE49-F238E27FC236}">
                <a16:creationId xmlns:a16="http://schemas.microsoft.com/office/drawing/2014/main" id="{18D7F7F7-56D9-D71D-8310-6E7468498CD5}"/>
              </a:ext>
            </a:extLst>
          </p:cNvPr>
          <p:cNvSpPr>
            <a:spLocks noGrp="1"/>
          </p:cNvSpPr>
          <p:nvPr>
            <p:ph idx="1"/>
          </p:nvPr>
        </p:nvSpPr>
        <p:spPr>
          <a:xfrm>
            <a:off x="581193" y="2277479"/>
            <a:ext cx="10353508" cy="3678303"/>
          </a:xfrm>
        </p:spPr>
        <p:txBody>
          <a:bodyPr/>
          <a:lstStyle/>
          <a:p>
            <a:pPr>
              <a:buFont typeface="Wingdings" panose="05000000000000000000" pitchFamily="2" charset="2"/>
              <a:buChar char="§"/>
            </a:pPr>
            <a:r>
              <a:rPr lang="es-US" sz="2400" b="0" i="0" u="none" strike="noStrike" cap="none" baseline="0">
                <a:solidFill>
                  <a:srgbClr val="17406D"/>
                </a:solidFill>
                <a:effectLst/>
                <a:uFill>
                  <a:solidFill>
                    <a:prstClr val="black">
                      <a:alpha val="0"/>
                    </a:prstClr>
                  </a:solidFill>
                </a:uFill>
                <a:latin typeface="Calibri"/>
                <a:ea typeface="Calibri"/>
                <a:cs typeface="Calibri"/>
              </a:rPr>
              <a:t>Si ningún candidato recibe más del 50 % de los votos en una contienda, comenzaremos el proceso de recuento de RCV. </a:t>
            </a:r>
          </a:p>
          <a:p>
            <a:pPr>
              <a:buFont typeface="Wingdings" panose="05000000000000000000" pitchFamily="2" charset="2"/>
              <a:buChar char="§"/>
            </a:pPr>
            <a:r>
              <a:rPr lang="es-US" sz="2400" b="0" i="0" u="none" strike="noStrike" cap="none" baseline="0">
                <a:solidFill>
                  <a:srgbClr val="17406D"/>
                </a:solidFill>
                <a:effectLst/>
                <a:uFill>
                  <a:solidFill>
                    <a:prstClr val="black">
                      <a:alpha val="0"/>
                    </a:prstClr>
                  </a:solidFill>
                </a:uFill>
                <a:latin typeface="Calibri"/>
                <a:ea typeface="Calibri"/>
                <a:cs typeface="Calibri"/>
              </a:rPr>
              <a:t>Durante cada ronda de recuento, el candidato con menos votos se elimina de la boleta.</a:t>
            </a:r>
          </a:p>
          <a:p>
            <a:pPr>
              <a:buFont typeface="Wingdings" panose="05000000000000000000" pitchFamily="2" charset="2"/>
              <a:buChar char="§"/>
            </a:pPr>
            <a:r>
              <a:rPr lang="es-US" sz="2400" b="0" i="0" u="none" strike="noStrike" cap="none" baseline="0">
                <a:solidFill>
                  <a:srgbClr val="17406D"/>
                </a:solidFill>
                <a:effectLst/>
                <a:uFill>
                  <a:solidFill>
                    <a:prstClr val="black">
                      <a:alpha val="0"/>
                    </a:prstClr>
                  </a:solidFill>
                </a:uFill>
                <a:latin typeface="Calibri"/>
                <a:ea typeface="Calibri"/>
                <a:cs typeface="Calibri"/>
              </a:rPr>
              <a:t>Aunque pueda clasificar hasta cinco (5) candidatos en una contienda, solo se considera válido un voto a la vez.</a:t>
            </a:r>
          </a:p>
          <a:p>
            <a:pPr>
              <a:buFont typeface="Wingdings" panose="05000000000000000000" pitchFamily="2" charset="2"/>
              <a:buChar char="§"/>
            </a:pPr>
            <a:r>
              <a:rPr lang="es-US" sz="2400" b="0" i="0" u="none" strike="noStrike" cap="none" baseline="0">
                <a:solidFill>
                  <a:srgbClr val="17406D"/>
                </a:solidFill>
                <a:effectLst/>
                <a:uFill>
                  <a:solidFill>
                    <a:prstClr val="black">
                      <a:alpha val="0"/>
                    </a:prstClr>
                  </a:solidFill>
                </a:uFill>
                <a:latin typeface="Calibri"/>
                <a:ea typeface="Calibri"/>
                <a:cs typeface="Calibri"/>
              </a:rPr>
              <a:t>Una vez que selecciona a su primer candidato, su voto seguirá correspondiendo a su candidato mejor clasificado, siempre y cuando siga activo.</a:t>
            </a:r>
          </a:p>
          <a:p>
            <a:endParaRPr lang="en-US"/>
          </a:p>
        </p:txBody>
      </p:sp>
    </p:spTree>
    <p:extLst>
      <p:ext uri="{BB962C8B-B14F-4D97-AF65-F5344CB8AC3E}">
        <p14:creationId xmlns:p14="http://schemas.microsoft.com/office/powerpoint/2010/main" val="22082931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0184744-E8AA-84CA-AC13-BCE6C65F01D2}"/>
              </a:ext>
            </a:extLst>
          </p:cNvPr>
          <p:cNvSpPr/>
          <p:nvPr/>
        </p:nvSpPr>
        <p:spPr>
          <a:xfrm>
            <a:off x="8428671" y="596592"/>
            <a:ext cx="3312795" cy="135019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9AB36C-BC89-2B66-4DDB-C1D0232E1038}"/>
              </a:ext>
            </a:extLst>
          </p:cNvPr>
          <p:cNvSpPr txBox="1"/>
          <p:nvPr/>
        </p:nvSpPr>
        <p:spPr>
          <a:xfrm>
            <a:off x="8425270" y="689099"/>
            <a:ext cx="3470910" cy="914400"/>
          </a:xfrm>
          <a:prstGeom prst="rect">
            <a:avLst/>
          </a:prstGeom>
          <a:noFill/>
        </p:spPr>
        <p:txBody>
          <a:bodyPr wrap="square" rtlCol="0">
            <a:spAutoFit/>
          </a:bodyPr>
          <a:lstStyle/>
          <a:p>
            <a:r>
              <a:rPr lang="es-US" sz="2700" b="1" i="0" u="none" strike="noStrike" cap="none" baseline="0" dirty="0">
                <a:solidFill>
                  <a:srgbClr val="FFFFFF"/>
                </a:solidFill>
                <a:effectLst/>
                <a:uFill>
                  <a:solidFill>
                    <a:prstClr val="black">
                      <a:alpha val="0"/>
                    </a:prstClr>
                  </a:solidFill>
                </a:uFill>
                <a:latin typeface="Calibri"/>
                <a:ea typeface="Calibri"/>
                <a:cs typeface="Calibri"/>
              </a:rPr>
              <a:t>PROCESO DE RECUENTO</a:t>
            </a:r>
            <a:endParaRPr lang="en-US" sz="2700" b="1" dirty="0">
              <a:solidFill>
                <a:schemeClr val="bg1"/>
              </a:solidFill>
            </a:endParaRPr>
          </a:p>
        </p:txBody>
      </p:sp>
      <p:sp>
        <p:nvSpPr>
          <p:cNvPr id="23" name="TextBox 22">
            <a:extLst>
              <a:ext uri="{FF2B5EF4-FFF2-40B4-BE49-F238E27FC236}">
                <a16:creationId xmlns:a16="http://schemas.microsoft.com/office/drawing/2014/main" id="{24C3C5E8-2386-6624-79C3-773871A8F773}"/>
              </a:ext>
            </a:extLst>
          </p:cNvPr>
          <p:cNvSpPr txBox="1"/>
          <p:nvPr/>
        </p:nvSpPr>
        <p:spPr>
          <a:xfrm>
            <a:off x="777675" y="754613"/>
            <a:ext cx="1943100" cy="396240"/>
          </a:xfrm>
          <a:prstGeom prst="rect">
            <a:avLst/>
          </a:prstGeom>
          <a:noFill/>
        </p:spPr>
        <p:txBody>
          <a:bodyPr wrap="square" rtlCol="0">
            <a:spAutoFit/>
          </a:bodyPr>
          <a:lstStyle/>
          <a:p>
            <a:r>
              <a:rPr lang="es-US" sz="2000" b="1" i="0" u="none" strike="noStrike" cap="none" baseline="0">
                <a:solidFill>
                  <a:srgbClr val="009DD9"/>
                </a:solidFill>
                <a:effectLst/>
                <a:uFill>
                  <a:solidFill>
                    <a:prstClr val="black">
                      <a:alpha val="0"/>
                    </a:prstClr>
                  </a:solidFill>
                </a:uFill>
                <a:latin typeface="Calibri"/>
                <a:ea typeface="Calibri"/>
                <a:cs typeface="Calibri"/>
              </a:rPr>
              <a:t>Ronda 1</a:t>
            </a:r>
          </a:p>
        </p:txBody>
      </p:sp>
      <p:sp>
        <p:nvSpPr>
          <p:cNvPr id="24" name="TextBox 23">
            <a:extLst>
              <a:ext uri="{FF2B5EF4-FFF2-40B4-BE49-F238E27FC236}">
                <a16:creationId xmlns:a16="http://schemas.microsoft.com/office/drawing/2014/main" id="{364DB640-A339-3C01-7538-FE9C10A6FBD1}"/>
              </a:ext>
            </a:extLst>
          </p:cNvPr>
          <p:cNvSpPr txBox="1"/>
          <p:nvPr/>
        </p:nvSpPr>
        <p:spPr>
          <a:xfrm>
            <a:off x="777675" y="1057420"/>
            <a:ext cx="2468880" cy="1005840"/>
          </a:xfrm>
          <a:prstGeom prst="rect">
            <a:avLst/>
          </a:prstGeom>
          <a:noFill/>
        </p:spPr>
        <p:txBody>
          <a:bodyPr wrap="square" rtlCol="0">
            <a:spAutoFit/>
          </a:bodyPr>
          <a:lstStyle/>
          <a:p>
            <a:r>
              <a:rPr lang="es-US" sz="2000" b="0" i="0" u="none" strike="noStrike" cap="none" baseline="0">
                <a:solidFill>
                  <a:srgbClr val="17406D"/>
                </a:solidFill>
                <a:effectLst/>
                <a:uFill>
                  <a:solidFill>
                    <a:prstClr val="black">
                      <a:alpha val="0"/>
                    </a:prstClr>
                  </a:solidFill>
                </a:uFill>
                <a:latin typeface="Calibri"/>
                <a:ea typeface="Calibri"/>
                <a:cs typeface="Calibri"/>
              </a:rPr>
              <a:t>Se cuentan las primeras opciones.</a:t>
            </a:r>
          </a:p>
        </p:txBody>
      </p:sp>
      <p:sp>
        <p:nvSpPr>
          <p:cNvPr id="25" name="TextBox 24">
            <a:extLst>
              <a:ext uri="{FF2B5EF4-FFF2-40B4-BE49-F238E27FC236}">
                <a16:creationId xmlns:a16="http://schemas.microsoft.com/office/drawing/2014/main" id="{33D1CFE0-C138-C254-A0C0-CD45D01398E4}"/>
              </a:ext>
            </a:extLst>
          </p:cNvPr>
          <p:cNvSpPr txBox="1"/>
          <p:nvPr/>
        </p:nvSpPr>
        <p:spPr>
          <a:xfrm>
            <a:off x="777675" y="2778759"/>
            <a:ext cx="1943100" cy="396240"/>
          </a:xfrm>
          <a:prstGeom prst="rect">
            <a:avLst/>
          </a:prstGeom>
          <a:noFill/>
        </p:spPr>
        <p:txBody>
          <a:bodyPr wrap="square" rtlCol="0">
            <a:spAutoFit/>
          </a:bodyPr>
          <a:lstStyle/>
          <a:p>
            <a:r>
              <a:rPr lang="es-US" sz="2000" b="1" i="0" u="none" strike="noStrike" cap="none" baseline="0">
                <a:solidFill>
                  <a:srgbClr val="009DD9"/>
                </a:solidFill>
                <a:effectLst/>
                <a:uFill>
                  <a:solidFill>
                    <a:prstClr val="black">
                      <a:alpha val="0"/>
                    </a:prstClr>
                  </a:solidFill>
                </a:uFill>
                <a:latin typeface="Calibri"/>
                <a:ea typeface="Calibri"/>
                <a:cs typeface="Calibri"/>
              </a:rPr>
              <a:t>Ronda 2</a:t>
            </a:r>
          </a:p>
        </p:txBody>
      </p:sp>
      <p:sp>
        <p:nvSpPr>
          <p:cNvPr id="26" name="TextBox 25">
            <a:extLst>
              <a:ext uri="{FF2B5EF4-FFF2-40B4-BE49-F238E27FC236}">
                <a16:creationId xmlns:a16="http://schemas.microsoft.com/office/drawing/2014/main" id="{9B0D8E0D-B1C4-1F1D-6377-A4C41EA3FA03}"/>
              </a:ext>
            </a:extLst>
          </p:cNvPr>
          <p:cNvSpPr txBox="1"/>
          <p:nvPr/>
        </p:nvSpPr>
        <p:spPr>
          <a:xfrm>
            <a:off x="777675" y="4885272"/>
            <a:ext cx="1943100" cy="396240"/>
          </a:xfrm>
          <a:prstGeom prst="rect">
            <a:avLst/>
          </a:prstGeom>
          <a:noFill/>
        </p:spPr>
        <p:txBody>
          <a:bodyPr wrap="square" rtlCol="0">
            <a:spAutoFit/>
          </a:bodyPr>
          <a:lstStyle/>
          <a:p>
            <a:r>
              <a:rPr lang="es-US" sz="2000" b="1" i="0" u="none" strike="noStrike" cap="none" baseline="0">
                <a:solidFill>
                  <a:srgbClr val="009DD9"/>
                </a:solidFill>
                <a:effectLst/>
                <a:uFill>
                  <a:solidFill>
                    <a:prstClr val="black">
                      <a:alpha val="0"/>
                    </a:prstClr>
                  </a:solidFill>
                </a:uFill>
                <a:latin typeface="Calibri"/>
                <a:ea typeface="Calibri"/>
                <a:cs typeface="Calibri"/>
              </a:rPr>
              <a:t>Ronda 3</a:t>
            </a:r>
          </a:p>
        </p:txBody>
      </p:sp>
      <p:sp>
        <p:nvSpPr>
          <p:cNvPr id="27" name="TextBox 26">
            <a:extLst>
              <a:ext uri="{FF2B5EF4-FFF2-40B4-BE49-F238E27FC236}">
                <a16:creationId xmlns:a16="http://schemas.microsoft.com/office/drawing/2014/main" id="{B32AC34E-DEC3-2C78-FC02-5B6E2D5960DB}"/>
              </a:ext>
            </a:extLst>
          </p:cNvPr>
          <p:cNvSpPr txBox="1"/>
          <p:nvPr/>
        </p:nvSpPr>
        <p:spPr>
          <a:xfrm>
            <a:off x="777675" y="3106854"/>
            <a:ext cx="3226435" cy="1615440"/>
          </a:xfrm>
          <a:prstGeom prst="rect">
            <a:avLst/>
          </a:prstGeom>
          <a:noFill/>
        </p:spPr>
        <p:txBody>
          <a:bodyPr wrap="square" rtlCol="0">
            <a:spAutoFit/>
          </a:bodyPr>
          <a:lstStyle/>
          <a:p>
            <a:r>
              <a:rPr lang="es-US" sz="2000" b="0" i="0" u="none" strike="noStrike" cap="none" baseline="0">
                <a:solidFill>
                  <a:srgbClr val="17406D"/>
                </a:solidFill>
                <a:effectLst/>
                <a:uFill>
                  <a:solidFill>
                    <a:prstClr val="black">
                      <a:alpha val="0"/>
                    </a:prstClr>
                  </a:solidFill>
                </a:uFill>
                <a:latin typeface="Calibri"/>
                <a:ea typeface="Calibri"/>
                <a:cs typeface="Calibri"/>
              </a:rPr>
              <a:t>Se elimina al candidato con menos votos. Esas boletas se transfieren a la siguiente elección del votante.</a:t>
            </a:r>
          </a:p>
        </p:txBody>
      </p:sp>
      <p:sp>
        <p:nvSpPr>
          <p:cNvPr id="28" name="TextBox 27">
            <a:extLst>
              <a:ext uri="{FF2B5EF4-FFF2-40B4-BE49-F238E27FC236}">
                <a16:creationId xmlns:a16="http://schemas.microsoft.com/office/drawing/2014/main" id="{C939B56B-0E6D-6AA5-5A71-C1EBE7231C4A}"/>
              </a:ext>
            </a:extLst>
          </p:cNvPr>
          <p:cNvSpPr txBox="1"/>
          <p:nvPr/>
        </p:nvSpPr>
        <p:spPr>
          <a:xfrm>
            <a:off x="777675" y="5188565"/>
            <a:ext cx="2639513" cy="1310640"/>
          </a:xfrm>
          <a:prstGeom prst="rect">
            <a:avLst/>
          </a:prstGeom>
          <a:noFill/>
        </p:spPr>
        <p:txBody>
          <a:bodyPr wrap="square" rtlCol="0">
            <a:spAutoFit/>
          </a:bodyPr>
          <a:lstStyle/>
          <a:p>
            <a:r>
              <a:rPr lang="es-US" sz="2000" b="0" i="0" u="none" strike="noStrike" cap="none" baseline="0">
                <a:solidFill>
                  <a:srgbClr val="17406D"/>
                </a:solidFill>
                <a:effectLst/>
                <a:uFill>
                  <a:solidFill>
                    <a:prstClr val="black">
                      <a:alpha val="0"/>
                    </a:prstClr>
                  </a:solidFill>
                </a:uFill>
                <a:latin typeface="Calibri"/>
                <a:ea typeface="Calibri"/>
                <a:cs typeface="Calibri"/>
              </a:rPr>
              <a:t>Este proceso continúa hasta que un candidato alcanza la mayoría.</a:t>
            </a:r>
          </a:p>
        </p:txBody>
      </p:sp>
      <p:pic>
        <p:nvPicPr>
          <p:cNvPr id="30" name="Graphic 29" descr="Trophy">
            <a:extLst>
              <a:ext uri="{FF2B5EF4-FFF2-40B4-BE49-F238E27FC236}">
                <a16:creationId xmlns:a16="http://schemas.microsoft.com/office/drawing/2014/main" id="{FD6C8156-BC6A-01CA-E538-2E13294B48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5430" y="4670405"/>
            <a:ext cx="1036320" cy="1036320"/>
          </a:xfrm>
          <a:prstGeom prst="rect">
            <a:avLst/>
          </a:prstGeom>
        </p:spPr>
      </p:pic>
      <p:sp>
        <p:nvSpPr>
          <p:cNvPr id="31" name="TextBox 30">
            <a:extLst>
              <a:ext uri="{FF2B5EF4-FFF2-40B4-BE49-F238E27FC236}">
                <a16:creationId xmlns:a16="http://schemas.microsoft.com/office/drawing/2014/main" id="{AA104E07-D463-0C83-856C-82380CECD83B}"/>
              </a:ext>
            </a:extLst>
          </p:cNvPr>
          <p:cNvSpPr txBox="1"/>
          <p:nvPr/>
        </p:nvSpPr>
        <p:spPr>
          <a:xfrm>
            <a:off x="9491254" y="4746773"/>
            <a:ext cx="412024" cy="533400"/>
          </a:xfrm>
          <a:prstGeom prst="rect">
            <a:avLst/>
          </a:prstGeom>
          <a:noFill/>
        </p:spPr>
        <p:txBody>
          <a:bodyPr wrap="square" rtlCol="0">
            <a:spAutoFit/>
          </a:bodyPr>
          <a:lstStyle/>
          <a:p>
            <a:r>
              <a:rPr lang="es-US" sz="2900" b="0" i="0" u="none" strike="noStrike" cap="none" baseline="0">
                <a:solidFill>
                  <a:srgbClr val="FFFFFF"/>
                </a:solidFill>
                <a:effectLst/>
                <a:uFill>
                  <a:solidFill>
                    <a:prstClr val="black">
                      <a:alpha val="0"/>
                    </a:prstClr>
                  </a:solidFill>
                </a:uFill>
                <a:latin typeface="Phosphate Solid"/>
                <a:ea typeface="Phosphate Solid"/>
                <a:cs typeface="Phosphate Solid"/>
              </a:rPr>
              <a:t>B</a:t>
            </a:r>
          </a:p>
        </p:txBody>
      </p:sp>
      <p:sp>
        <p:nvSpPr>
          <p:cNvPr id="32" name="TextBox 31">
            <a:extLst>
              <a:ext uri="{FF2B5EF4-FFF2-40B4-BE49-F238E27FC236}">
                <a16:creationId xmlns:a16="http://schemas.microsoft.com/office/drawing/2014/main" id="{80836DF8-3E79-FD9E-3BEA-57ABCE71FD6B}"/>
              </a:ext>
            </a:extLst>
          </p:cNvPr>
          <p:cNvSpPr txBox="1"/>
          <p:nvPr/>
        </p:nvSpPr>
        <p:spPr>
          <a:xfrm>
            <a:off x="9328785" y="5579864"/>
            <a:ext cx="716280" cy="914400"/>
          </a:xfrm>
          <a:prstGeom prst="rect">
            <a:avLst/>
          </a:prstGeom>
          <a:noFill/>
        </p:spPr>
        <p:txBody>
          <a:bodyPr wrap="square" rtlCol="0">
            <a:spAutoFit/>
          </a:bodyPr>
          <a:lstStyle/>
          <a:p>
            <a:r>
              <a:rPr lang="es-US" sz="1800" b="1" i="0" u="none" strike="noStrike" cap="none" baseline="0">
                <a:solidFill>
                  <a:srgbClr val="17406D"/>
                </a:solidFill>
                <a:effectLst/>
                <a:uFill>
                  <a:solidFill>
                    <a:prstClr val="black">
                      <a:alpha val="0"/>
                    </a:prstClr>
                  </a:solidFill>
                </a:uFill>
                <a:latin typeface="Calibri"/>
                <a:ea typeface="Calibri"/>
                <a:cs typeface="Calibri"/>
              </a:rPr>
              <a:t>TRIUNFOS</a:t>
            </a:r>
          </a:p>
        </p:txBody>
      </p:sp>
      <p:pic>
        <p:nvPicPr>
          <p:cNvPr id="34" name="Picture 33">
            <a:extLst>
              <a:ext uri="{FF2B5EF4-FFF2-40B4-BE49-F238E27FC236}">
                <a16:creationId xmlns:a16="http://schemas.microsoft.com/office/drawing/2014/main" id="{CC4A5B05-E27F-C23E-07C9-4D2A08B20582}"/>
              </a:ext>
            </a:extLst>
          </p:cNvPr>
          <p:cNvPicPr>
            <a:picLocks noChangeAspect="1"/>
          </p:cNvPicPr>
          <p:nvPr/>
        </p:nvPicPr>
        <p:blipFill>
          <a:blip r:embed="rId5"/>
          <a:stretch>
            <a:fillRect/>
          </a:stretch>
        </p:blipFill>
        <p:spPr>
          <a:xfrm>
            <a:off x="4023360" y="694688"/>
            <a:ext cx="4191000" cy="1663700"/>
          </a:xfrm>
          <a:prstGeom prst="rect">
            <a:avLst/>
          </a:prstGeom>
        </p:spPr>
      </p:pic>
      <p:pic>
        <p:nvPicPr>
          <p:cNvPr id="39" name="Picture 38">
            <a:extLst>
              <a:ext uri="{FF2B5EF4-FFF2-40B4-BE49-F238E27FC236}">
                <a16:creationId xmlns:a16="http://schemas.microsoft.com/office/drawing/2014/main" id="{11F09984-F07B-915D-937F-3D3459BCF96C}"/>
              </a:ext>
            </a:extLst>
          </p:cNvPr>
          <p:cNvPicPr>
            <a:picLocks noChangeAspect="1"/>
          </p:cNvPicPr>
          <p:nvPr/>
        </p:nvPicPr>
        <p:blipFill>
          <a:blip r:embed="rId6"/>
          <a:stretch>
            <a:fillRect/>
          </a:stretch>
        </p:blipFill>
        <p:spPr>
          <a:xfrm>
            <a:off x="3925872" y="2778759"/>
            <a:ext cx="4305300" cy="1651000"/>
          </a:xfrm>
          <a:prstGeom prst="rect">
            <a:avLst/>
          </a:prstGeom>
        </p:spPr>
      </p:pic>
      <p:pic>
        <p:nvPicPr>
          <p:cNvPr id="3" name="Picture 2">
            <a:extLst>
              <a:ext uri="{FF2B5EF4-FFF2-40B4-BE49-F238E27FC236}">
                <a16:creationId xmlns:a16="http://schemas.microsoft.com/office/drawing/2014/main" id="{3357FD3F-9188-056F-0516-928D945246F7}"/>
              </a:ext>
            </a:extLst>
          </p:cNvPr>
          <p:cNvPicPr>
            <a:picLocks noChangeAspect="1"/>
          </p:cNvPicPr>
          <p:nvPr/>
        </p:nvPicPr>
        <p:blipFill>
          <a:blip r:embed="rId7"/>
          <a:stretch>
            <a:fillRect/>
          </a:stretch>
        </p:blipFill>
        <p:spPr>
          <a:xfrm>
            <a:off x="3928109" y="4853251"/>
            <a:ext cx="4445000" cy="1828800"/>
          </a:xfrm>
          <a:prstGeom prst="rect">
            <a:avLst/>
          </a:prstGeom>
        </p:spPr>
      </p:pic>
    </p:spTree>
    <p:extLst>
      <p:ext uri="{BB962C8B-B14F-4D97-AF65-F5344CB8AC3E}">
        <p14:creationId xmlns:p14="http://schemas.microsoft.com/office/powerpoint/2010/main" val="23247971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0EB7A-00A9-434A-2C91-895CE1A9052F}"/>
              </a:ext>
            </a:extLst>
          </p:cNvPr>
          <p:cNvSpPr>
            <a:spLocks noGrp="1"/>
          </p:cNvSpPr>
          <p:nvPr>
            <p:ph type="title"/>
          </p:nvPr>
        </p:nvSpPr>
        <p:spPr/>
        <p:txBody>
          <a:bodyPr/>
          <a:lstStyle/>
          <a:p>
            <a:r>
              <a:rPr lang="es-US" sz="2800" b="1" i="0" u="none" strike="noStrike" cap="all" baseline="0">
                <a:solidFill>
                  <a:srgbClr val="FFFFFF"/>
                </a:solidFill>
                <a:effectLst/>
                <a:uFill>
                  <a:solidFill>
                    <a:prstClr val="black">
                      <a:alpha val="0"/>
                    </a:prstClr>
                  </a:solidFill>
                </a:uFill>
                <a:latin typeface="Calibri"/>
                <a:ea typeface="Calibri"/>
                <a:cs typeface="Calibri"/>
              </a:rPr>
              <a:t>¿Qué debe esperar?</a:t>
            </a:r>
          </a:p>
        </p:txBody>
      </p:sp>
      <p:sp>
        <p:nvSpPr>
          <p:cNvPr id="6" name="Text Placeholder 5">
            <a:extLst>
              <a:ext uri="{FF2B5EF4-FFF2-40B4-BE49-F238E27FC236}">
                <a16:creationId xmlns:a16="http://schemas.microsoft.com/office/drawing/2014/main" id="{75610A55-8CBA-0E52-6802-B673D56B3708}"/>
              </a:ext>
            </a:extLst>
          </p:cNvPr>
          <p:cNvSpPr>
            <a:spLocks noGrp="1"/>
          </p:cNvSpPr>
          <p:nvPr>
            <p:ph type="body" idx="1"/>
          </p:nvPr>
        </p:nvSpPr>
        <p:spPr>
          <a:xfrm>
            <a:off x="998059" y="2001506"/>
            <a:ext cx="5087075" cy="536005"/>
          </a:xfrm>
        </p:spPr>
        <p:txBody>
          <a:bodyPr/>
          <a:lstStyle/>
          <a:p>
            <a:r>
              <a:rPr lang="es-US" sz="2200" b="1" i="0" u="none" strike="noStrike" cap="none" baseline="0">
                <a:solidFill>
                  <a:srgbClr val="009DD9"/>
                </a:solidFill>
                <a:effectLst/>
                <a:uFill>
                  <a:solidFill>
                    <a:prstClr val="black">
                      <a:alpha val="0"/>
                    </a:prstClr>
                  </a:solidFill>
                </a:uFill>
                <a:latin typeface="Calibri"/>
                <a:ea typeface="Calibri"/>
                <a:cs typeface="Calibri"/>
              </a:rPr>
              <a:t>Votación</a:t>
            </a:r>
          </a:p>
        </p:txBody>
      </p:sp>
      <p:sp>
        <p:nvSpPr>
          <p:cNvPr id="7" name="Content Placeholder 6">
            <a:extLst>
              <a:ext uri="{FF2B5EF4-FFF2-40B4-BE49-F238E27FC236}">
                <a16:creationId xmlns:a16="http://schemas.microsoft.com/office/drawing/2014/main" id="{2C539624-C6DF-9680-3C0D-FE554A80CF8F}"/>
              </a:ext>
            </a:extLst>
          </p:cNvPr>
          <p:cNvSpPr>
            <a:spLocks noGrp="1"/>
          </p:cNvSpPr>
          <p:nvPr>
            <p:ph sz="half" idx="2"/>
          </p:nvPr>
        </p:nvSpPr>
        <p:spPr>
          <a:xfrm>
            <a:off x="525773" y="2574433"/>
            <a:ext cx="4988336" cy="2813051"/>
          </a:xfrm>
        </p:spPr>
        <p:txBody>
          <a:bodyPr>
            <a:normAutofit fontScale="95000" lnSpcReduction="20000"/>
          </a:bodyPr>
          <a:lstStyle/>
          <a:p>
            <a:r>
              <a:rPr lang="es-US" sz="2400" b="0" i="0" u="none" strike="noStrike" cap="none" baseline="0">
                <a:solidFill>
                  <a:srgbClr val="17406D"/>
                </a:solidFill>
                <a:effectLst/>
                <a:uFill>
                  <a:solidFill>
                    <a:prstClr val="black">
                      <a:alpha val="0"/>
                    </a:prstClr>
                  </a:solidFill>
                </a:uFill>
                <a:latin typeface="Calibri"/>
                <a:ea typeface="Calibri"/>
                <a:cs typeface="Calibri"/>
              </a:rPr>
              <a:t>Es posible que le lleve más tiempo marcar su boleta.</a:t>
            </a:r>
          </a:p>
          <a:p>
            <a:r>
              <a:rPr lang="es-US" sz="2400" b="0" i="0" u="none" strike="noStrike" cap="none" baseline="0">
                <a:solidFill>
                  <a:srgbClr val="17406D"/>
                </a:solidFill>
                <a:effectLst/>
                <a:uFill>
                  <a:solidFill>
                    <a:prstClr val="black">
                      <a:alpha val="0"/>
                    </a:prstClr>
                  </a:solidFill>
                </a:uFill>
                <a:latin typeface="Calibri"/>
                <a:ea typeface="Calibri"/>
                <a:cs typeface="Calibri"/>
              </a:rPr>
              <a:t>La orientación sobre la RCV estará disponible en los centros de votación.</a:t>
            </a:r>
          </a:p>
          <a:p>
            <a:r>
              <a:rPr lang="es-US" sz="2400" b="0" i="0" u="none" strike="noStrike" cap="none" baseline="0">
                <a:solidFill>
                  <a:srgbClr val="17406D"/>
                </a:solidFill>
                <a:effectLst/>
                <a:uFill>
                  <a:solidFill>
                    <a:prstClr val="black">
                      <a:alpha val="0"/>
                    </a:prstClr>
                  </a:solidFill>
                </a:uFill>
                <a:latin typeface="Calibri"/>
                <a:ea typeface="Calibri"/>
                <a:cs typeface="Calibri"/>
              </a:rPr>
              <a:t>Los paquetes de boletas por correo incluirán orientación sobre la RCV.</a:t>
            </a:r>
          </a:p>
          <a:p>
            <a:endParaRPr lang="en-US" sz="240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D2F7007C-B5A7-8F97-3A43-8DD55A42A5CE}"/>
              </a:ext>
            </a:extLst>
          </p:cNvPr>
          <p:cNvSpPr>
            <a:spLocks noGrp="1"/>
          </p:cNvSpPr>
          <p:nvPr>
            <p:ph type="body" sz="quarter" idx="3"/>
          </p:nvPr>
        </p:nvSpPr>
        <p:spPr>
          <a:xfrm>
            <a:off x="6399042" y="1984138"/>
            <a:ext cx="5087073" cy="553373"/>
          </a:xfrm>
        </p:spPr>
        <p:txBody>
          <a:bodyPr/>
          <a:lstStyle/>
          <a:p>
            <a:r>
              <a:rPr lang="es-US" sz="2200" b="1" i="0" u="none" strike="noStrike" cap="none" baseline="0">
                <a:solidFill>
                  <a:srgbClr val="009DD9"/>
                </a:solidFill>
                <a:effectLst/>
                <a:uFill>
                  <a:solidFill>
                    <a:prstClr val="black">
                      <a:alpha val="0"/>
                    </a:prstClr>
                  </a:solidFill>
                </a:uFill>
                <a:latin typeface="Calibri"/>
                <a:ea typeface="Calibri"/>
                <a:cs typeface="Calibri"/>
              </a:rPr>
              <a:t>Resultados</a:t>
            </a:r>
          </a:p>
        </p:txBody>
      </p:sp>
      <p:sp>
        <p:nvSpPr>
          <p:cNvPr id="9" name="Content Placeholder 8">
            <a:extLst>
              <a:ext uri="{FF2B5EF4-FFF2-40B4-BE49-F238E27FC236}">
                <a16:creationId xmlns:a16="http://schemas.microsoft.com/office/drawing/2014/main" id="{EE4BF058-7C51-3804-55FE-E3A0D754B28E}"/>
              </a:ext>
            </a:extLst>
          </p:cNvPr>
          <p:cNvSpPr>
            <a:spLocks noGrp="1"/>
          </p:cNvSpPr>
          <p:nvPr>
            <p:ph sz="quarter" idx="4"/>
          </p:nvPr>
        </p:nvSpPr>
        <p:spPr>
          <a:xfrm>
            <a:off x="5821888" y="2574433"/>
            <a:ext cx="5968323" cy="3826048"/>
          </a:xfrm>
        </p:spPr>
        <p:txBody>
          <a:bodyPr>
            <a:normAutofit fontScale="87500" lnSpcReduction="20000"/>
          </a:bodyPr>
          <a:lstStyle/>
          <a:p>
            <a:r>
              <a:rPr lang="es-US" sz="2200" b="0" i="0" u="none" strike="noStrike" cap="none" baseline="0">
                <a:solidFill>
                  <a:srgbClr val="17406D"/>
                </a:solidFill>
                <a:effectLst/>
                <a:uFill>
                  <a:solidFill>
                    <a:prstClr val="black">
                      <a:alpha val="0"/>
                    </a:prstClr>
                  </a:solidFill>
                </a:uFill>
                <a:latin typeface="Calibri"/>
                <a:ea typeface="Calibri"/>
                <a:cs typeface="Calibri"/>
              </a:rPr>
              <a:t>Los informes de resultados tendrán un aspecto diferente de los informes de las elecciones anteriores.</a:t>
            </a:r>
          </a:p>
          <a:p>
            <a:pPr lvl="1"/>
            <a:r>
              <a:rPr lang="es-US" sz="1800" b="0" i="0" u="none" strike="noStrike" cap="none" baseline="0">
                <a:solidFill>
                  <a:srgbClr val="17406D"/>
                </a:solidFill>
                <a:effectLst/>
                <a:uFill>
                  <a:solidFill>
                    <a:prstClr val="black">
                      <a:alpha val="0"/>
                    </a:prstClr>
                  </a:solidFill>
                </a:uFill>
                <a:latin typeface="Calibri"/>
                <a:ea typeface="Calibri"/>
                <a:cs typeface="Calibri"/>
              </a:rPr>
              <a:t>Aplicar las mejores prácticas de otras jurisdicciones.</a:t>
            </a:r>
          </a:p>
          <a:p>
            <a:pPr lvl="1"/>
            <a:r>
              <a:rPr lang="es-US" sz="1800" b="0" i="0" u="none" strike="noStrike" cap="none" baseline="0">
                <a:solidFill>
                  <a:srgbClr val="17406D"/>
                </a:solidFill>
                <a:effectLst/>
                <a:uFill>
                  <a:solidFill>
                    <a:prstClr val="black">
                      <a:alpha val="0"/>
                    </a:prstClr>
                  </a:solidFill>
                </a:uFill>
                <a:latin typeface="Calibri"/>
                <a:ea typeface="Calibri"/>
                <a:cs typeface="Calibri"/>
              </a:rPr>
              <a:t>La transparencia es clave.</a:t>
            </a:r>
          </a:p>
          <a:p>
            <a:r>
              <a:rPr lang="es-US" sz="2200" b="0" i="0" u="none" strike="noStrike" cap="none" baseline="0">
                <a:solidFill>
                  <a:srgbClr val="17406D"/>
                </a:solidFill>
                <a:effectLst/>
                <a:uFill>
                  <a:solidFill>
                    <a:prstClr val="black">
                      <a:alpha val="0"/>
                    </a:prstClr>
                  </a:solidFill>
                </a:uFill>
                <a:latin typeface="Calibri"/>
                <a:ea typeface="Calibri"/>
                <a:cs typeface="Calibri"/>
              </a:rPr>
              <a:t>Los resultados seguirán estando disponibles en el sitio web de la DCBOE.</a:t>
            </a:r>
          </a:p>
          <a:p>
            <a:r>
              <a:rPr lang="es-US" sz="2200" b="0" i="0" u="none" strike="noStrike" cap="none" baseline="0">
                <a:solidFill>
                  <a:srgbClr val="17406D"/>
                </a:solidFill>
                <a:effectLst/>
                <a:uFill>
                  <a:solidFill>
                    <a:prstClr val="black">
                      <a:alpha val="0"/>
                    </a:prstClr>
                  </a:solidFill>
                </a:uFill>
                <a:latin typeface="Calibri"/>
                <a:ea typeface="Calibri"/>
                <a:cs typeface="Calibri"/>
              </a:rPr>
              <a:t>El programa de notificación de resultados será diferente de las elecciones anteriores.</a:t>
            </a:r>
          </a:p>
          <a:p>
            <a:pPr lvl="1"/>
            <a:r>
              <a:rPr lang="es-US" sz="1800" b="0" i="0" u="none" strike="noStrike" cap="none" baseline="0">
                <a:solidFill>
                  <a:srgbClr val="17406D"/>
                </a:solidFill>
                <a:effectLst/>
                <a:uFill>
                  <a:solidFill>
                    <a:prstClr val="black">
                      <a:alpha val="0"/>
                    </a:prstClr>
                  </a:solidFill>
                </a:uFill>
                <a:latin typeface="Calibri"/>
                <a:ea typeface="Calibri"/>
                <a:cs typeface="Calibri"/>
              </a:rPr>
              <a:t>Se está determinando el horario.</a:t>
            </a:r>
          </a:p>
          <a:p>
            <a:pPr lvl="1"/>
            <a:r>
              <a:rPr lang="es-US" sz="1800" b="0" i="0" u="none" strike="noStrike" cap="none" baseline="0">
                <a:solidFill>
                  <a:srgbClr val="17406D"/>
                </a:solidFill>
                <a:effectLst/>
                <a:uFill>
                  <a:solidFill>
                    <a:prstClr val="black">
                      <a:alpha val="0"/>
                    </a:prstClr>
                  </a:solidFill>
                </a:uFill>
                <a:latin typeface="Calibri"/>
                <a:ea typeface="Calibri"/>
                <a:cs typeface="Calibri"/>
              </a:rPr>
              <a:t>Los resultados preliminares se seguirán publicando en la noche electoral.</a:t>
            </a:r>
          </a:p>
          <a:p>
            <a:endParaRPr lang="en-US"/>
          </a:p>
        </p:txBody>
      </p:sp>
    </p:spTree>
    <p:extLst>
      <p:ext uri="{BB962C8B-B14F-4D97-AF65-F5344CB8AC3E}">
        <p14:creationId xmlns:p14="http://schemas.microsoft.com/office/powerpoint/2010/main" val="31409167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7365-5EF4-D81B-C3DB-C6B723E30210}"/>
              </a:ext>
            </a:extLst>
          </p:cNvPr>
          <p:cNvSpPr>
            <a:spLocks noGrp="1"/>
          </p:cNvSpPr>
          <p:nvPr>
            <p:ph type="title"/>
          </p:nvPr>
        </p:nvSpPr>
        <p:spPr/>
        <p:txBody>
          <a:bodyPr/>
          <a:lstStyle/>
          <a:p>
            <a:r>
              <a:rPr lang="es-US" sz="2800" b="1" i="0" u="none" strike="noStrike" cap="all" baseline="0">
                <a:solidFill>
                  <a:srgbClr val="FFFFFF"/>
                </a:solidFill>
                <a:effectLst/>
                <a:uFill>
                  <a:solidFill>
                    <a:prstClr val="black">
                      <a:alpha val="0"/>
                    </a:prstClr>
                  </a:solidFill>
                </a:uFill>
                <a:latin typeface="Calibri"/>
                <a:ea typeface="Calibri"/>
                <a:cs typeface="Calibri"/>
              </a:rPr>
              <a:t>Educación y difusión</a:t>
            </a:r>
          </a:p>
        </p:txBody>
      </p:sp>
      <p:sp>
        <p:nvSpPr>
          <p:cNvPr id="3" name="Text Placeholder 2">
            <a:extLst>
              <a:ext uri="{FF2B5EF4-FFF2-40B4-BE49-F238E27FC236}">
                <a16:creationId xmlns:a16="http://schemas.microsoft.com/office/drawing/2014/main" id="{B68DF448-4613-E5F0-6872-6BEA66A08738}"/>
              </a:ext>
            </a:extLst>
          </p:cNvPr>
          <p:cNvSpPr>
            <a:spLocks noGrp="1"/>
          </p:cNvSpPr>
          <p:nvPr>
            <p:ph type="body" idx="1"/>
          </p:nvPr>
        </p:nvSpPr>
        <p:spPr>
          <a:xfrm>
            <a:off x="887219" y="2106707"/>
            <a:ext cx="5087075" cy="412376"/>
          </a:xfrm>
        </p:spPr>
        <p:txBody>
          <a:bodyPr/>
          <a:lstStyle/>
          <a:p>
            <a:r>
              <a:rPr lang="es-US" sz="2200" b="1" i="0" u="none" strike="noStrike" cap="none" baseline="0">
                <a:solidFill>
                  <a:srgbClr val="009DD9"/>
                </a:solidFill>
                <a:effectLst/>
                <a:uFill>
                  <a:solidFill>
                    <a:prstClr val="black">
                      <a:alpha val="0"/>
                    </a:prstClr>
                  </a:solidFill>
                </a:uFill>
                <a:latin typeface="Calibri"/>
                <a:ea typeface="Calibri"/>
                <a:cs typeface="Calibri"/>
              </a:rPr>
              <a:t>Recursos disponibles</a:t>
            </a:r>
          </a:p>
        </p:txBody>
      </p:sp>
      <p:sp>
        <p:nvSpPr>
          <p:cNvPr id="4" name="Content Placeholder 3">
            <a:extLst>
              <a:ext uri="{FF2B5EF4-FFF2-40B4-BE49-F238E27FC236}">
                <a16:creationId xmlns:a16="http://schemas.microsoft.com/office/drawing/2014/main" id="{26921551-AC12-8795-55EA-0D6305B29D71}"/>
              </a:ext>
            </a:extLst>
          </p:cNvPr>
          <p:cNvSpPr>
            <a:spLocks noGrp="1"/>
          </p:cNvSpPr>
          <p:nvPr>
            <p:ph sz="half" idx="2"/>
          </p:nvPr>
        </p:nvSpPr>
        <p:spPr>
          <a:xfrm>
            <a:off x="581192" y="2608092"/>
            <a:ext cx="5393100" cy="3570917"/>
          </a:xfrm>
        </p:spPr>
        <p:txBody>
          <a:bodyPr>
            <a:noAutofit/>
          </a:bodyPr>
          <a:lstStyle/>
          <a:p>
            <a:r>
              <a:rPr lang="es-US" sz="2400" b="0" i="0" u="none" strike="noStrike" cap="none" baseline="0">
                <a:solidFill>
                  <a:srgbClr val="17406D"/>
                </a:solidFill>
                <a:effectLst/>
                <a:uFill>
                  <a:solidFill>
                    <a:prstClr val="black">
                      <a:alpha val="0"/>
                    </a:prstClr>
                  </a:solidFill>
                </a:uFill>
                <a:latin typeface="Calibri"/>
                <a:ea typeface="Calibri"/>
                <a:cs typeface="Calibri"/>
              </a:rPr>
              <a:t>Página de RCV en el sitio web de la DCBOE</a:t>
            </a:r>
          </a:p>
          <a:p>
            <a:pPr lvl="1"/>
            <a:r>
              <a:rPr lang="es-US" sz="1800" b="0" i="0" u="none" strike="noStrike" cap="none" baseline="0">
                <a:solidFill>
                  <a:srgbClr val="17406D"/>
                </a:solidFill>
                <a:effectLst/>
                <a:uFill>
                  <a:solidFill>
                    <a:prstClr val="black">
                      <a:alpha val="0"/>
                    </a:prstClr>
                  </a:solidFill>
                </a:uFill>
                <a:latin typeface="Calibri"/>
                <a:ea typeface="Calibri"/>
                <a:cs typeface="Calibri"/>
              </a:rPr>
              <a:t>Herramienta de simulación de recuento electoral</a:t>
            </a:r>
          </a:p>
          <a:p>
            <a:pPr lvl="1"/>
            <a:r>
              <a:rPr lang="es-US" sz="1800" b="0" i="0" u="none" strike="noStrike" cap="none" baseline="0">
                <a:solidFill>
                  <a:srgbClr val="17406D"/>
                </a:solidFill>
                <a:effectLst/>
                <a:uFill>
                  <a:solidFill>
                    <a:prstClr val="black">
                      <a:alpha val="0"/>
                    </a:prstClr>
                  </a:solidFill>
                </a:uFill>
                <a:latin typeface="Calibri"/>
                <a:ea typeface="Calibri"/>
                <a:cs typeface="Calibri"/>
              </a:rPr>
              <a:t>Video explicativo</a:t>
            </a:r>
          </a:p>
          <a:p>
            <a:pPr lvl="1"/>
            <a:r>
              <a:rPr lang="es-US" sz="1800" b="0" i="0" u="none" strike="noStrike" cap="none" baseline="0">
                <a:solidFill>
                  <a:srgbClr val="17406D"/>
                </a:solidFill>
                <a:effectLst/>
                <a:uFill>
                  <a:solidFill>
                    <a:prstClr val="black">
                      <a:alpha val="0"/>
                    </a:prstClr>
                  </a:solidFill>
                </a:uFill>
                <a:latin typeface="Calibri"/>
                <a:ea typeface="Calibri"/>
                <a:cs typeface="Calibri"/>
              </a:rPr>
              <a:t>Preguntas frecuentes</a:t>
            </a:r>
            <a:endParaRPr lang="en-US" sz="2000">
              <a:latin typeface="Calibri" panose="020F0502020204030204" pitchFamily="34" charset="0"/>
              <a:cs typeface="Calibri" panose="020F0502020204030204" pitchFamily="34" charset="0"/>
            </a:endParaRPr>
          </a:p>
          <a:p>
            <a:r>
              <a:rPr lang="es-US" sz="2400" b="0" i="0" u="none" strike="noStrike" cap="none" baseline="0">
                <a:solidFill>
                  <a:srgbClr val="17406D"/>
                </a:solidFill>
                <a:effectLst/>
                <a:uFill>
                  <a:solidFill>
                    <a:prstClr val="black">
                      <a:alpha val="0"/>
                    </a:prstClr>
                  </a:solidFill>
                </a:uFill>
                <a:latin typeface="Calibri"/>
                <a:ea typeface="Calibri"/>
                <a:cs typeface="Calibri"/>
              </a:rPr>
              <a:t>Laboratorio de recursos de la DCBOE</a:t>
            </a:r>
          </a:p>
          <a:p>
            <a:r>
              <a:rPr lang="es-US" sz="2400" b="0" i="0" u="none" strike="noStrike" cap="none" baseline="0">
                <a:solidFill>
                  <a:srgbClr val="17406D"/>
                </a:solidFill>
                <a:effectLst/>
                <a:uFill>
                  <a:solidFill>
                    <a:prstClr val="black">
                      <a:alpha val="0"/>
                    </a:prstClr>
                  </a:solidFill>
                </a:uFill>
                <a:latin typeface="Calibri"/>
                <a:ea typeface="Calibri"/>
                <a:cs typeface="Calibri"/>
              </a:rPr>
              <a:t>Fichas informativas</a:t>
            </a:r>
          </a:p>
          <a:p>
            <a:r>
              <a:rPr lang="es-US" sz="2400" b="0" i="0" u="none" strike="noStrike" cap="none" baseline="0">
                <a:solidFill>
                  <a:srgbClr val="17406D"/>
                </a:solidFill>
                <a:effectLst/>
                <a:uFill>
                  <a:solidFill>
                    <a:prstClr val="black">
                      <a:alpha val="0"/>
                    </a:prstClr>
                  </a:solidFill>
                </a:uFill>
                <a:latin typeface="Calibri"/>
                <a:ea typeface="Calibri"/>
                <a:cs typeface="Calibri"/>
              </a:rPr>
              <a:t>Conferencias presenciales y virtuales </a:t>
            </a:r>
          </a:p>
          <a:p>
            <a:endParaRPr lang="en-US" sz="2400">
              <a:latin typeface="Calibri" panose="020F0502020204030204" pitchFamily="34" charset="0"/>
              <a:cs typeface="Calibri" panose="020F0502020204030204" pitchFamily="34" charset="0"/>
            </a:endParaRPr>
          </a:p>
          <a:p>
            <a:endParaRPr lang="en-US" sz="2400"/>
          </a:p>
        </p:txBody>
      </p:sp>
      <p:sp>
        <p:nvSpPr>
          <p:cNvPr id="5" name="Text Placeholder 4">
            <a:extLst>
              <a:ext uri="{FF2B5EF4-FFF2-40B4-BE49-F238E27FC236}">
                <a16:creationId xmlns:a16="http://schemas.microsoft.com/office/drawing/2014/main" id="{92EE3408-2E01-B4BD-65B5-E247F841E1BB}"/>
              </a:ext>
            </a:extLst>
          </p:cNvPr>
          <p:cNvSpPr>
            <a:spLocks noGrp="1"/>
          </p:cNvSpPr>
          <p:nvPr>
            <p:ph type="body" sz="quarter" idx="3"/>
          </p:nvPr>
        </p:nvSpPr>
        <p:spPr>
          <a:xfrm>
            <a:off x="6460982" y="1969135"/>
            <a:ext cx="5087073" cy="553373"/>
          </a:xfrm>
        </p:spPr>
        <p:txBody>
          <a:bodyPr/>
          <a:lstStyle/>
          <a:p>
            <a:r>
              <a:rPr lang="es-US" sz="2200" b="1" i="0" u="none" strike="noStrike" cap="none" baseline="0">
                <a:solidFill>
                  <a:srgbClr val="009DD9"/>
                </a:solidFill>
                <a:effectLst/>
                <a:uFill>
                  <a:solidFill>
                    <a:prstClr val="black">
                      <a:alpha val="0"/>
                    </a:prstClr>
                  </a:solidFill>
                </a:uFill>
                <a:latin typeface="Calibri"/>
                <a:ea typeface="Calibri"/>
                <a:cs typeface="Calibri"/>
              </a:rPr>
              <a:t>Próximamente</a:t>
            </a:r>
          </a:p>
        </p:txBody>
      </p:sp>
      <p:sp>
        <p:nvSpPr>
          <p:cNvPr id="6" name="Content Placeholder 5">
            <a:extLst>
              <a:ext uri="{FF2B5EF4-FFF2-40B4-BE49-F238E27FC236}">
                <a16:creationId xmlns:a16="http://schemas.microsoft.com/office/drawing/2014/main" id="{1A20BCD0-78DB-E117-D81E-477248F53FCC}"/>
              </a:ext>
            </a:extLst>
          </p:cNvPr>
          <p:cNvSpPr>
            <a:spLocks noGrp="1"/>
          </p:cNvSpPr>
          <p:nvPr>
            <p:ph sz="quarter" idx="4"/>
          </p:nvPr>
        </p:nvSpPr>
        <p:spPr>
          <a:xfrm>
            <a:off x="6217708" y="2608092"/>
            <a:ext cx="5393100" cy="2934999"/>
          </a:xfrm>
        </p:spPr>
        <p:txBody>
          <a:bodyPr>
            <a:normAutofit/>
          </a:bodyPr>
          <a:lstStyle/>
          <a:p>
            <a:r>
              <a:rPr lang="es-US" sz="2400" b="0" i="0" u="none" strike="noStrike" cap="none" baseline="0">
                <a:solidFill>
                  <a:srgbClr val="17406D"/>
                </a:solidFill>
                <a:effectLst/>
                <a:uFill>
                  <a:solidFill>
                    <a:prstClr val="black">
                      <a:alpha val="0"/>
                    </a:prstClr>
                  </a:solidFill>
                </a:uFill>
                <a:latin typeface="Calibri"/>
                <a:ea typeface="Calibri"/>
                <a:cs typeface="Calibri"/>
              </a:rPr>
              <a:t>Guía para votantes</a:t>
            </a:r>
          </a:p>
          <a:p>
            <a:r>
              <a:rPr lang="es-US" sz="2400" b="0" i="0" u="none" strike="noStrike" cap="none" baseline="0">
                <a:solidFill>
                  <a:srgbClr val="17406D"/>
                </a:solidFill>
                <a:effectLst/>
                <a:uFill>
                  <a:solidFill>
                    <a:prstClr val="black">
                      <a:alpha val="0"/>
                    </a:prstClr>
                  </a:solidFill>
                </a:uFill>
                <a:latin typeface="Calibri"/>
                <a:ea typeface="Calibri"/>
                <a:cs typeface="Calibri"/>
              </a:rPr>
              <a:t>Correos</a:t>
            </a:r>
          </a:p>
          <a:p>
            <a:endParaRPr lang="en-US" sz="2400"/>
          </a:p>
        </p:txBody>
      </p:sp>
      <p:pic>
        <p:nvPicPr>
          <p:cNvPr id="11" name="Picture 10">
            <a:extLst>
              <a:ext uri="{FF2B5EF4-FFF2-40B4-BE49-F238E27FC236}">
                <a16:creationId xmlns:a16="http://schemas.microsoft.com/office/drawing/2014/main" id="{22D23BD6-3C42-44E6-A377-A9A5381123B4}"/>
              </a:ext>
            </a:extLst>
          </p:cNvPr>
          <p:cNvPicPr>
            <a:picLocks noChangeAspect="1"/>
          </p:cNvPicPr>
          <p:nvPr/>
        </p:nvPicPr>
        <p:blipFill>
          <a:blip r:embed="rId2"/>
          <a:stretch>
            <a:fillRect/>
          </a:stretch>
        </p:blipFill>
        <p:spPr>
          <a:xfrm>
            <a:off x="7899834" y="3766048"/>
            <a:ext cx="2764234" cy="2278490"/>
          </a:xfrm>
          <a:prstGeom prst="rect">
            <a:avLst/>
          </a:prstGeom>
        </p:spPr>
      </p:pic>
    </p:spTree>
    <p:extLst>
      <p:ext uri="{BB962C8B-B14F-4D97-AF65-F5344CB8AC3E}">
        <p14:creationId xmlns:p14="http://schemas.microsoft.com/office/powerpoint/2010/main" val="8334508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B7365-5EF4-D81B-C3DB-C6B723E30210}"/>
              </a:ext>
            </a:extLst>
          </p:cNvPr>
          <p:cNvSpPr>
            <a:spLocks noGrp="1"/>
          </p:cNvSpPr>
          <p:nvPr>
            <p:ph type="title"/>
          </p:nvPr>
        </p:nvSpPr>
        <p:spPr/>
        <p:txBody>
          <a:bodyPr/>
          <a:lstStyle/>
          <a:p>
            <a:r>
              <a:rPr lang="es-US" sz="2800" b="1" i="0" u="none" strike="noStrike" cap="all" baseline="0">
                <a:solidFill>
                  <a:srgbClr val="FFFFFF"/>
                </a:solidFill>
                <a:effectLst/>
                <a:uFill>
                  <a:solidFill>
                    <a:prstClr val="black">
                      <a:alpha val="0"/>
                    </a:prstClr>
                  </a:solidFill>
                </a:uFill>
                <a:latin typeface="Calibri"/>
                <a:ea typeface="Calibri"/>
                <a:cs typeface="Calibri"/>
              </a:rPr>
              <a:t>Fechas importantes de las elecciones principales y especiales del 16 de junio de 2026</a:t>
            </a:r>
          </a:p>
        </p:txBody>
      </p:sp>
      <p:sp>
        <p:nvSpPr>
          <p:cNvPr id="4" name="Content Placeholder 3">
            <a:extLst>
              <a:ext uri="{FF2B5EF4-FFF2-40B4-BE49-F238E27FC236}">
                <a16:creationId xmlns:a16="http://schemas.microsoft.com/office/drawing/2014/main" id="{26921551-AC12-8795-55EA-0D6305B29D71}"/>
              </a:ext>
            </a:extLst>
          </p:cNvPr>
          <p:cNvSpPr>
            <a:spLocks noGrp="1"/>
          </p:cNvSpPr>
          <p:nvPr>
            <p:ph sz="half" idx="2"/>
          </p:nvPr>
        </p:nvSpPr>
        <p:spPr>
          <a:xfrm>
            <a:off x="581193" y="2171140"/>
            <a:ext cx="5414682" cy="3570917"/>
          </a:xfrm>
        </p:spPr>
        <p:txBody>
          <a:bodyPr>
            <a:noAutofit/>
          </a:bodyPr>
          <a:lstStyle/>
          <a:p>
            <a:pPr rtl="0">
              <a:spcBef>
                <a:spcPct val="0"/>
              </a:spcBef>
              <a:spcAft>
                <a:spcPct val="0"/>
              </a:spcAft>
            </a:pPr>
            <a:r>
              <a:rPr lang="es-US" sz="2000" b="1" i="0" u="none" strike="noStrike" cap="none" baseline="0" dirty="0">
                <a:solidFill>
                  <a:srgbClr val="000000"/>
                </a:solidFill>
                <a:effectLst/>
                <a:uFill>
                  <a:solidFill>
                    <a:prstClr val="black">
                      <a:alpha val="0"/>
                    </a:prstClr>
                  </a:solidFill>
                </a:uFill>
                <a:latin typeface="Calibri"/>
                <a:ea typeface="Calibri"/>
                <a:cs typeface="Calibri"/>
              </a:rPr>
              <a:t>Lunes, 11 de mayo de 2026</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es-US" sz="1800" b="0" i="0" u="none" strike="noStrike" cap="none" baseline="0" dirty="0">
                <a:solidFill>
                  <a:srgbClr val="000000"/>
                </a:solidFill>
                <a:effectLst/>
                <a:uFill>
                  <a:solidFill>
                    <a:prstClr val="black">
                      <a:alpha val="0"/>
                    </a:prstClr>
                  </a:solidFill>
                </a:uFill>
                <a:latin typeface="Calibri"/>
                <a:ea typeface="Calibri"/>
                <a:cs typeface="Calibri"/>
              </a:rPr>
              <a:t>La DCBOE comenzará a enviar por correo las boletas a todos los votantes registrados y con derecho a voto del DC. </a:t>
            </a:r>
          </a:p>
          <a:p>
            <a:pPr marL="324000" lvl="1" indent="0">
              <a:spcBef>
                <a:spcPct val="0"/>
              </a:spcBef>
              <a:spcAft>
                <a:spcPct val="0"/>
              </a:spcAft>
              <a:buNone/>
            </a:pPr>
            <a:endParaRPr lang="en-US" sz="2000" b="0" dirty="0">
              <a:effectLst/>
              <a:latin typeface="Calibri" panose="020F0502020204030204" pitchFamily="34" charset="0"/>
              <a:ea typeface="Calibri" panose="020F0502020204030204" pitchFamily="34" charset="0"/>
              <a:cs typeface="Calibri" panose="020F0502020204030204" pitchFamily="34" charset="0"/>
            </a:endParaRPr>
          </a:p>
          <a:p>
            <a:pPr rtl="0">
              <a:spcBef>
                <a:spcPct val="0"/>
              </a:spcBef>
              <a:spcAft>
                <a:spcPct val="0"/>
              </a:spcAft>
            </a:pPr>
            <a:r>
              <a:rPr lang="es-US" sz="2000" b="1" i="0" u="none" strike="noStrike" cap="none" baseline="0" dirty="0">
                <a:solidFill>
                  <a:srgbClr val="000000"/>
                </a:solidFill>
                <a:effectLst/>
                <a:uFill>
                  <a:solidFill>
                    <a:prstClr val="black">
                      <a:alpha val="0"/>
                    </a:prstClr>
                  </a:solidFill>
                </a:uFill>
                <a:latin typeface="Calibri"/>
                <a:ea typeface="Calibri"/>
                <a:cs typeface="Calibri"/>
              </a:rPr>
              <a:t>Del viernes 22 de mayo de 2026 al martes 16 de junio de 2026 a las 8:00 p. m.</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es-US" sz="1800" b="0" i="0" u="none" strike="noStrike" cap="none" baseline="0" dirty="0">
                <a:solidFill>
                  <a:srgbClr val="000000"/>
                </a:solidFill>
                <a:effectLst/>
                <a:uFill>
                  <a:solidFill>
                    <a:prstClr val="black">
                      <a:alpha val="0"/>
                    </a:prstClr>
                  </a:solidFill>
                </a:uFill>
                <a:latin typeface="Calibri"/>
                <a:ea typeface="Calibri"/>
                <a:cs typeface="Calibri"/>
              </a:rPr>
              <a:t>Hay abiertas 55 urnas de boletas por correo postal</a:t>
            </a:r>
          </a:p>
          <a:p>
            <a:pPr lvl="1">
              <a:spcBef>
                <a:spcPct val="0"/>
              </a:spcBef>
              <a:spcAft>
                <a:spcPct val="0"/>
              </a:spcAft>
            </a:pPr>
            <a:endParaRPr lang="en-US" sz="2000" b="0" dirty="0">
              <a:effectLst/>
              <a:latin typeface="Calibri" panose="020F0502020204030204" pitchFamily="34" charset="0"/>
              <a:ea typeface="Calibri" panose="020F0502020204030204" pitchFamily="34" charset="0"/>
              <a:cs typeface="Calibri" panose="020F0502020204030204" pitchFamily="34" charset="0"/>
            </a:endParaRPr>
          </a:p>
          <a:p>
            <a:pPr rtl="0">
              <a:spcBef>
                <a:spcPct val="0"/>
              </a:spcBef>
              <a:spcAft>
                <a:spcPct val="0"/>
              </a:spcAft>
            </a:pPr>
            <a:r>
              <a:rPr lang="es-US" sz="2000" b="1" i="0" u="none" strike="noStrike" cap="none" baseline="0" dirty="0">
                <a:solidFill>
                  <a:srgbClr val="000000"/>
                </a:solidFill>
                <a:effectLst/>
                <a:uFill>
                  <a:solidFill>
                    <a:prstClr val="black">
                      <a:alpha val="0"/>
                    </a:prstClr>
                  </a:solidFill>
                </a:uFill>
                <a:latin typeface="Calibri"/>
                <a:ea typeface="Calibri"/>
                <a:cs typeface="Calibri"/>
              </a:rPr>
              <a:t>Martes, 26 de mayo de 2026</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lvl="1">
              <a:spcBef>
                <a:spcPct val="0"/>
              </a:spcBef>
              <a:spcAft>
                <a:spcPct val="0"/>
              </a:spcAft>
            </a:pPr>
            <a:r>
              <a:rPr lang="es-US" sz="1800" b="0" i="0" u="none" strike="noStrike" cap="none" baseline="0" dirty="0">
                <a:solidFill>
                  <a:srgbClr val="000000"/>
                </a:solidFill>
                <a:effectLst/>
                <a:uFill>
                  <a:solidFill>
                    <a:prstClr val="black">
                      <a:alpha val="0"/>
                    </a:prstClr>
                  </a:solidFill>
                </a:uFill>
                <a:latin typeface="Calibri"/>
                <a:ea typeface="Calibri"/>
                <a:cs typeface="Calibri"/>
              </a:rPr>
              <a:t>Fecha límite para que los votantes registrados cambien el estado de afiliación a los partidos y para la recepción de solicitudes de registro de votantes enviadas por correo o en línea</a:t>
            </a:r>
            <a:br>
              <a:rPr sz="1800" dirty="0"/>
            </a:b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71EB6BC-B791-4F78-9484-3A0EA291AFFD}"/>
              </a:ext>
            </a:extLst>
          </p:cNvPr>
          <p:cNvSpPr txBox="1"/>
          <p:nvPr/>
        </p:nvSpPr>
        <p:spPr>
          <a:xfrm>
            <a:off x="6196127" y="2072817"/>
            <a:ext cx="5514807" cy="5181598"/>
          </a:xfrm>
          <a:prstGeom prst="rect">
            <a:avLst/>
          </a:prstGeom>
          <a:noFill/>
        </p:spPr>
        <p:txBody>
          <a:bodyPr wrap="square">
            <a:spAutoFit/>
          </a:bodyPr>
          <a:lstStyle/>
          <a:p>
            <a:pPr marL="285750" indent="-285750" rtl="0">
              <a:spcBef>
                <a:spcPct val="0"/>
              </a:spcBef>
              <a:spcAft>
                <a:spcPct val="0"/>
              </a:spcAft>
              <a:buClr>
                <a:schemeClr val="accent2"/>
              </a:buClr>
              <a:buFont typeface="Wingdings" panose="05000000000000000000" pitchFamily="2" charset="2"/>
              <a:buChar char="§"/>
            </a:pPr>
            <a:r>
              <a:rPr lang="es-US" sz="2000" b="1" i="0" u="none" strike="noStrike" cap="none" baseline="0" dirty="0">
                <a:solidFill>
                  <a:srgbClr val="000000"/>
                </a:solidFill>
                <a:effectLst/>
                <a:uFill>
                  <a:solidFill>
                    <a:prstClr val="black">
                      <a:alpha val="0"/>
                    </a:prstClr>
                  </a:solidFill>
                </a:uFill>
                <a:latin typeface="Calibri"/>
                <a:ea typeface="Calibri"/>
                <a:cs typeface="Calibri"/>
              </a:rPr>
              <a:t>Del lunes 8 de junio de 2026 al domingo 14 de junio de 2026</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es-US" sz="1800" b="0" i="0" u="none" strike="noStrike" cap="none" baseline="0" dirty="0">
                <a:solidFill>
                  <a:srgbClr val="000000"/>
                </a:solidFill>
                <a:effectLst/>
                <a:uFill>
                  <a:solidFill>
                    <a:prstClr val="black">
                      <a:alpha val="0"/>
                    </a:prstClr>
                  </a:solidFill>
                </a:uFill>
                <a:latin typeface="Calibri"/>
                <a:ea typeface="Calibri"/>
                <a:cs typeface="Calibri"/>
              </a:rPr>
              <a:t>Los centros de votación anticipada estarán abiertos de 8:30 a. m. a 7:00 p. m. </a:t>
            </a:r>
          </a:p>
          <a:p>
            <a:pPr marL="742950" lvl="1" indent="-285750">
              <a:buClr>
                <a:schemeClr val="accent2"/>
              </a:buClr>
              <a:buFont typeface="Wingdings" panose="05000000000000000000" pitchFamily="2" charset="2"/>
              <a:buChar char="§"/>
            </a:pPr>
            <a:endParaRPr lang="en-US" sz="2000" b="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rtl="0">
              <a:spcBef>
                <a:spcPct val="0"/>
              </a:spcBef>
              <a:spcAft>
                <a:spcPct val="0"/>
              </a:spcAft>
              <a:buClr>
                <a:schemeClr val="accent2"/>
              </a:buClr>
              <a:buFont typeface="Wingdings" panose="05000000000000000000" pitchFamily="2" charset="2"/>
              <a:buChar char="§"/>
            </a:pPr>
            <a:r>
              <a:rPr lang="es-US" sz="2000" b="1" i="0" u="none" strike="noStrike" cap="none" baseline="0" dirty="0">
                <a:solidFill>
                  <a:srgbClr val="000000"/>
                </a:solidFill>
                <a:effectLst/>
                <a:uFill>
                  <a:solidFill>
                    <a:prstClr val="black">
                      <a:alpha val="0"/>
                    </a:prstClr>
                  </a:solidFill>
                </a:uFill>
                <a:latin typeface="Calibri"/>
                <a:ea typeface="Calibri"/>
                <a:cs typeface="Calibri"/>
              </a:rPr>
              <a:t>Martes, 16 de junio de 2026: DÍA DE LAS ELECCIONES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es-US" sz="1800" b="0" i="0" u="none" strike="noStrike" cap="none" baseline="0" dirty="0">
                <a:solidFill>
                  <a:srgbClr val="000000"/>
                </a:solidFill>
                <a:effectLst/>
                <a:uFill>
                  <a:solidFill>
                    <a:prstClr val="black">
                      <a:alpha val="0"/>
                    </a:prstClr>
                  </a:solidFill>
                </a:uFill>
                <a:latin typeface="Calibri"/>
                <a:ea typeface="Calibri"/>
                <a:cs typeface="Calibri"/>
              </a:rPr>
              <a:t>Los centros de votación estarán abiertos de 7:00 a. m. a 8:00 p. m.</a:t>
            </a:r>
            <a:endParaRPr lang="en-US" b="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es-US" sz="1800" b="0" i="0" u="none" strike="noStrike" cap="none" baseline="0" dirty="0">
                <a:solidFill>
                  <a:srgbClr val="000000"/>
                </a:solidFill>
                <a:effectLst/>
                <a:uFill>
                  <a:solidFill>
                    <a:prstClr val="black">
                      <a:alpha val="0"/>
                    </a:prstClr>
                  </a:solidFill>
                </a:uFill>
                <a:latin typeface="Calibri"/>
                <a:ea typeface="Calibri"/>
                <a:cs typeface="Calibri"/>
              </a:rPr>
              <a:t>Mientras esté en la fila antes de las 8:00 p. m., podrá votar.</a:t>
            </a:r>
            <a:endParaRPr lang="en-US" b="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Clr>
                <a:schemeClr val="accent2"/>
              </a:buClr>
              <a:buFont typeface="Wingdings" panose="05000000000000000000" pitchFamily="2" charset="2"/>
              <a:buChar char="§"/>
            </a:pPr>
            <a:r>
              <a:rPr lang="es-US" sz="1800" b="0" i="0" u="none" strike="noStrike" cap="none" baseline="0" dirty="0">
                <a:solidFill>
                  <a:srgbClr val="000000"/>
                </a:solidFill>
                <a:effectLst/>
                <a:uFill>
                  <a:solidFill>
                    <a:prstClr val="black">
                      <a:alpha val="0"/>
                    </a:prstClr>
                  </a:solidFill>
                </a:uFill>
                <a:latin typeface="Calibri"/>
                <a:ea typeface="Calibri"/>
                <a:cs typeface="Calibri"/>
              </a:rPr>
              <a:t>Todas las boletas enviadas a través del Servicio Postal de los EE. UU. deben tener fecha de franqueo postal a más tardar del 16 de junio de 2026 y ser recibidas a más tardar 26 de junio de 2026 para que se cuenten.</a:t>
            </a:r>
            <a:endParaRPr lang="en-US" b="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74074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B27898-60B7-1913-62C5-66CE6AC22C76}"/>
              </a:ext>
            </a:extLst>
          </p:cNvPr>
          <p:cNvSpPr txBox="1"/>
          <p:nvPr/>
        </p:nvSpPr>
        <p:spPr>
          <a:xfrm>
            <a:off x="4303727" y="4422390"/>
            <a:ext cx="3584544" cy="1188720"/>
          </a:xfrm>
          <a:prstGeom prst="rect">
            <a:avLst/>
          </a:prstGeom>
          <a:noFill/>
        </p:spPr>
        <p:txBody>
          <a:bodyPr wrap="square" rtlCol="0">
            <a:spAutoFit/>
          </a:bodyPr>
          <a:lstStyle/>
          <a:p>
            <a:pPr algn="ctr"/>
            <a:r>
              <a:rPr lang="es-US" sz="3600" b="1" i="0" u="none" strike="noStrike" cap="none" baseline="0">
                <a:solidFill>
                  <a:srgbClr val="009DD9"/>
                </a:solidFill>
                <a:effectLst/>
                <a:uFill>
                  <a:solidFill>
                    <a:prstClr val="black">
                      <a:alpha val="0"/>
                    </a:prstClr>
                  </a:solidFill>
                </a:uFill>
                <a:latin typeface="Calibri"/>
                <a:ea typeface="Calibri"/>
                <a:cs typeface="Calibri"/>
              </a:rPr>
              <a:t>www.dcboe.org</a:t>
            </a:r>
          </a:p>
        </p:txBody>
      </p:sp>
      <p:sp>
        <p:nvSpPr>
          <p:cNvPr id="8" name="TextBox 7">
            <a:extLst>
              <a:ext uri="{FF2B5EF4-FFF2-40B4-BE49-F238E27FC236}">
                <a16:creationId xmlns:a16="http://schemas.microsoft.com/office/drawing/2014/main" id="{949A2449-D0FA-B1CD-D334-4C94A902781A}"/>
              </a:ext>
            </a:extLst>
          </p:cNvPr>
          <p:cNvSpPr txBox="1"/>
          <p:nvPr/>
        </p:nvSpPr>
        <p:spPr>
          <a:xfrm>
            <a:off x="215153" y="5120443"/>
            <a:ext cx="11707906" cy="954107"/>
          </a:xfrm>
          <a:prstGeom prst="rect">
            <a:avLst/>
          </a:prstGeom>
          <a:noFill/>
        </p:spPr>
        <p:txBody>
          <a:bodyPr wrap="square" rtlCol="0">
            <a:spAutoFit/>
          </a:bodyPr>
          <a:lstStyle/>
          <a:p>
            <a:pPr algn="ctr"/>
            <a:r>
              <a:rPr lang="es-US" sz="2400" b="1" i="0" u="none" strike="noStrike" cap="none" baseline="0" dirty="0">
                <a:solidFill>
                  <a:srgbClr val="0F6FC6"/>
                </a:solidFill>
                <a:effectLst/>
                <a:uFill>
                  <a:solidFill>
                    <a:prstClr val="black">
                      <a:alpha val="0"/>
                    </a:prstClr>
                  </a:solidFill>
                </a:uFill>
                <a:latin typeface="Calibri"/>
                <a:ea typeface="Calibri"/>
                <a:cs typeface="Calibri"/>
              </a:rPr>
              <a:t>Para obtener más información sobre las conferencias, póngase en contacto con:</a:t>
            </a:r>
          </a:p>
          <a:p>
            <a:pPr algn="ctr"/>
            <a:r>
              <a:rPr lang="es-US" sz="3200" b="1" i="0" u="none" strike="noStrike" cap="none" baseline="0" dirty="0">
                <a:solidFill>
                  <a:srgbClr val="0B5394"/>
                </a:solidFill>
                <a:effectLst/>
                <a:uFill>
                  <a:solidFill>
                    <a:prstClr val="black">
                      <a:alpha val="0"/>
                    </a:prstClr>
                  </a:solidFill>
                </a:uFill>
                <a:latin typeface="Calibri"/>
                <a:ea typeface="Calibri"/>
                <a:cs typeface="Calibri"/>
              </a:rPr>
              <a:t>Outreach@dcboe.org</a:t>
            </a:r>
          </a:p>
        </p:txBody>
      </p:sp>
      <p:pic>
        <p:nvPicPr>
          <p:cNvPr id="3" name="Picture 2">
            <a:extLst>
              <a:ext uri="{FF2B5EF4-FFF2-40B4-BE49-F238E27FC236}">
                <a16:creationId xmlns:a16="http://schemas.microsoft.com/office/drawing/2014/main" id="{A3FD7EB1-E129-4046-A3F6-DCD1169F11EC}"/>
              </a:ext>
            </a:extLst>
          </p:cNvPr>
          <p:cNvPicPr>
            <a:picLocks noChangeAspect="1"/>
          </p:cNvPicPr>
          <p:nvPr/>
        </p:nvPicPr>
        <p:blipFill>
          <a:blip r:embed="rId3"/>
          <a:stretch>
            <a:fillRect/>
          </a:stretch>
        </p:blipFill>
        <p:spPr>
          <a:xfrm>
            <a:off x="4195890" y="719312"/>
            <a:ext cx="3800220" cy="3729861"/>
          </a:xfrm>
          <a:prstGeom prst="rect">
            <a:avLst/>
          </a:prstGeom>
        </p:spPr>
      </p:pic>
    </p:spTree>
    <p:extLst>
      <p:ext uri="{BB962C8B-B14F-4D97-AF65-F5344CB8AC3E}">
        <p14:creationId xmlns:p14="http://schemas.microsoft.com/office/powerpoint/2010/main" val="2899323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es-US" sz="2800" b="1" i="0" u="none" strike="noStrike" cap="all" baseline="0">
                <a:solidFill>
                  <a:srgbClr val="FFFFFF"/>
                </a:solidFill>
                <a:effectLst/>
                <a:uFill>
                  <a:solidFill>
                    <a:prstClr val="black">
                      <a:alpha val="0"/>
                    </a:prstClr>
                  </a:solidFill>
                </a:uFill>
                <a:latin typeface="Calibri"/>
                <a:ea typeface="Calibri"/>
                <a:cs typeface="Calibri"/>
              </a:rPr>
              <a:t>Agenda</a:t>
            </a: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581192" y="2357959"/>
            <a:ext cx="6662987" cy="3678612"/>
          </a:xfrm>
        </p:spPr>
        <p:txBody>
          <a:bodyPr>
            <a:noAutofit/>
          </a:bodyPr>
          <a:lstStyle/>
          <a:p>
            <a:pPr rtl="0" fontAlgn="base">
              <a:spcBef>
                <a:spcPct val="0"/>
              </a:spcBef>
              <a:spcAft>
                <a:spcPct val="0"/>
              </a:spcAft>
              <a:buFont typeface="Wingdings" panose="05000000000000000000" pitchFamily="2" charset="2"/>
              <a:buChar char="§"/>
            </a:pPr>
            <a:r>
              <a:rPr lang="es-US" sz="2400" b="0" i="0" u="none" strike="noStrike" cap="none" baseline="0">
                <a:solidFill>
                  <a:srgbClr val="000000"/>
                </a:solidFill>
                <a:effectLst/>
                <a:uFill>
                  <a:solidFill>
                    <a:prstClr val="black">
                      <a:alpha val="0"/>
                    </a:prstClr>
                  </a:solidFill>
                </a:uFill>
                <a:latin typeface="Calibri"/>
                <a:ea typeface="Calibri"/>
                <a:cs typeface="Calibri"/>
              </a:rPr>
              <a:t>Introducción e instrucciones</a:t>
            </a:r>
          </a:p>
          <a:p>
            <a:pPr rtl="0" fontAlgn="base">
              <a:spcBef>
                <a:spcPct val="0"/>
              </a:spcBef>
              <a:spcAft>
                <a:spcPct val="0"/>
              </a:spcAft>
              <a:buFont typeface="Wingdings" panose="05000000000000000000" pitchFamily="2" charset="2"/>
              <a:buChar char="§"/>
            </a:pPr>
            <a:r>
              <a:rPr lang="es-US" sz="2400" b="0" i="0" u="none" strike="noStrike" cap="none" baseline="0">
                <a:solidFill>
                  <a:srgbClr val="000000"/>
                </a:solidFill>
                <a:effectLst/>
                <a:uFill>
                  <a:solidFill>
                    <a:prstClr val="black">
                      <a:alpha val="0"/>
                    </a:prstClr>
                  </a:solidFill>
                </a:uFill>
                <a:latin typeface="Calibri"/>
                <a:ea typeface="Calibri"/>
                <a:cs typeface="Calibri"/>
              </a:rPr>
              <a:t>¿Qué es la RCV? </a:t>
            </a:r>
          </a:p>
          <a:p>
            <a:pPr rtl="0" fontAlgn="base">
              <a:spcBef>
                <a:spcPct val="0"/>
              </a:spcBef>
              <a:spcAft>
                <a:spcPct val="0"/>
              </a:spcAft>
              <a:buFont typeface="Wingdings" panose="05000000000000000000" pitchFamily="2" charset="2"/>
              <a:buChar char="§"/>
            </a:pPr>
            <a:r>
              <a:rPr lang="es-US" sz="2400" b="0" i="0" u="none" strike="noStrike" cap="none" baseline="0">
                <a:solidFill>
                  <a:srgbClr val="000000"/>
                </a:solidFill>
                <a:effectLst/>
                <a:uFill>
                  <a:solidFill>
                    <a:prstClr val="black">
                      <a:alpha val="0"/>
                    </a:prstClr>
                  </a:solidFill>
                </a:uFill>
                <a:latin typeface="Calibri"/>
                <a:ea typeface="Calibri"/>
                <a:cs typeface="Calibri"/>
              </a:rPr>
              <a:t>¿Cómo funciona la RCV en DC? </a:t>
            </a:r>
          </a:p>
          <a:p>
            <a:pPr rtl="0" fontAlgn="base">
              <a:spcBef>
                <a:spcPct val="0"/>
              </a:spcBef>
              <a:spcAft>
                <a:spcPct val="0"/>
              </a:spcAft>
              <a:buFont typeface="Wingdings" panose="05000000000000000000" pitchFamily="2" charset="2"/>
              <a:buChar char="§"/>
            </a:pPr>
            <a:r>
              <a:rPr lang="es-US" sz="2400" b="0" i="0" u="none" strike="noStrike" cap="none" baseline="0">
                <a:solidFill>
                  <a:srgbClr val="000000"/>
                </a:solidFill>
                <a:effectLst/>
                <a:uFill>
                  <a:solidFill>
                    <a:prstClr val="black">
                      <a:alpha val="0"/>
                    </a:prstClr>
                  </a:solidFill>
                </a:uFill>
                <a:latin typeface="Calibri"/>
                <a:ea typeface="Calibri"/>
                <a:cs typeface="Calibri"/>
              </a:rPr>
              <a:t>Cómo marcar su boleta y los errores que debe evitar </a:t>
            </a:r>
          </a:p>
          <a:p>
            <a:pPr rtl="0" fontAlgn="base">
              <a:spcBef>
                <a:spcPct val="0"/>
              </a:spcBef>
              <a:spcAft>
                <a:spcPct val="0"/>
              </a:spcAft>
              <a:buFont typeface="Wingdings" panose="05000000000000000000" pitchFamily="2" charset="2"/>
              <a:buChar char="§"/>
            </a:pPr>
            <a:r>
              <a:rPr lang="es-US" sz="2400" b="0" i="0" u="none" strike="noStrike" cap="none" baseline="0">
                <a:solidFill>
                  <a:srgbClr val="000000"/>
                </a:solidFill>
                <a:effectLst/>
                <a:uFill>
                  <a:solidFill>
                    <a:prstClr val="black">
                      <a:alpha val="0"/>
                    </a:prstClr>
                  </a:solidFill>
                </a:uFill>
                <a:latin typeface="Calibri"/>
                <a:ea typeface="Calibri"/>
                <a:cs typeface="Calibri"/>
              </a:rPr>
              <a:t>Proceso de recuento</a:t>
            </a:r>
          </a:p>
          <a:p>
            <a:pPr rtl="0" fontAlgn="base">
              <a:spcBef>
                <a:spcPct val="0"/>
              </a:spcBef>
              <a:spcAft>
                <a:spcPct val="0"/>
              </a:spcAft>
              <a:buFont typeface="Wingdings" panose="05000000000000000000" pitchFamily="2" charset="2"/>
              <a:buChar char="§"/>
            </a:pPr>
            <a:r>
              <a:rPr lang="es-US" sz="2400" b="0" i="0" u="none" strike="noStrike" cap="none" baseline="0">
                <a:solidFill>
                  <a:srgbClr val="000000"/>
                </a:solidFill>
                <a:effectLst/>
                <a:uFill>
                  <a:solidFill>
                    <a:prstClr val="black">
                      <a:alpha val="0"/>
                    </a:prstClr>
                  </a:solidFill>
                </a:uFill>
                <a:latin typeface="Calibri"/>
                <a:ea typeface="Calibri"/>
                <a:cs typeface="Calibri"/>
              </a:rPr>
              <a:t>Qué esperar el día de las elecciones</a:t>
            </a:r>
          </a:p>
          <a:p>
            <a:pPr rtl="0" fontAlgn="base">
              <a:spcBef>
                <a:spcPct val="0"/>
              </a:spcBef>
              <a:spcAft>
                <a:spcPct val="0"/>
              </a:spcAft>
              <a:buFont typeface="Wingdings" panose="05000000000000000000" pitchFamily="2" charset="2"/>
              <a:buChar char="§"/>
            </a:pPr>
            <a:r>
              <a:rPr lang="es-US" sz="2400" b="0" i="0" u="none" strike="noStrike" cap="none" baseline="0">
                <a:solidFill>
                  <a:srgbClr val="000000"/>
                </a:solidFill>
                <a:effectLst/>
                <a:uFill>
                  <a:solidFill>
                    <a:prstClr val="black">
                      <a:alpha val="0"/>
                    </a:prstClr>
                  </a:solidFill>
                </a:uFill>
                <a:latin typeface="Calibri"/>
                <a:ea typeface="Calibri"/>
                <a:cs typeface="Calibri"/>
              </a:rPr>
              <a:t>Recursos de RCV disponibles </a:t>
            </a:r>
          </a:p>
          <a:p>
            <a:pPr rtl="0" fontAlgn="base">
              <a:spcBef>
                <a:spcPct val="0"/>
              </a:spcBef>
              <a:spcAft>
                <a:spcPct val="0"/>
              </a:spcAft>
              <a:buFont typeface="Wingdings" panose="05000000000000000000" pitchFamily="2" charset="2"/>
              <a:buChar char="§"/>
            </a:pPr>
            <a:r>
              <a:rPr lang="es-US" sz="2400" b="0" i="0" u="none" strike="noStrike" cap="none" baseline="0">
                <a:solidFill>
                  <a:srgbClr val="000000"/>
                </a:solidFill>
                <a:effectLst/>
                <a:uFill>
                  <a:solidFill>
                    <a:prstClr val="black">
                      <a:alpha val="0"/>
                    </a:prstClr>
                  </a:solidFill>
                </a:uFill>
                <a:latin typeface="Calibri"/>
                <a:ea typeface="Calibri"/>
                <a:cs typeface="Calibri"/>
              </a:rPr>
              <a:t>Fechas de elección principales y especiales importantes</a:t>
            </a:r>
          </a:p>
          <a:p>
            <a:pPr rtl="0" fontAlgn="base">
              <a:spcBef>
                <a:spcPct val="0"/>
              </a:spcBef>
              <a:spcAft>
                <a:spcPct val="0"/>
              </a:spcAft>
              <a:buFont typeface="Wingdings" panose="05000000000000000000" pitchFamily="2" charset="2"/>
              <a:buChar char="§"/>
            </a:pPr>
            <a:r>
              <a:rPr lang="es-US" sz="2400" b="0" i="0" u="none" strike="noStrike" cap="none" baseline="0">
                <a:solidFill>
                  <a:srgbClr val="000000"/>
                </a:solidFill>
                <a:effectLst/>
                <a:uFill>
                  <a:solidFill>
                    <a:prstClr val="black">
                      <a:alpha val="0"/>
                    </a:prstClr>
                  </a:solidFill>
                </a:uFill>
                <a:latin typeface="Calibri"/>
                <a:ea typeface="Calibri"/>
                <a:cs typeface="Calibri"/>
              </a:rPr>
              <a:t>Preguntas y respuestas</a:t>
            </a:r>
          </a:p>
          <a:p>
            <a:pPr marL="0" indent="0">
              <a:buNone/>
            </a:pPr>
            <a:endParaRPr lang="en-US" sz="240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9D478F0-527A-45C4-82E8-E8117105FE14}"/>
              </a:ext>
            </a:extLst>
          </p:cNvPr>
          <p:cNvPicPr>
            <a:picLocks noChangeAspect="1"/>
          </p:cNvPicPr>
          <p:nvPr/>
        </p:nvPicPr>
        <p:blipFill>
          <a:blip r:embed="rId3"/>
          <a:stretch>
            <a:fillRect/>
          </a:stretch>
        </p:blipFill>
        <p:spPr>
          <a:xfrm>
            <a:off x="8336049" y="2730231"/>
            <a:ext cx="2767824" cy="2280102"/>
          </a:xfrm>
          <a:prstGeom prst="rect">
            <a:avLst/>
          </a:prstGeom>
        </p:spPr>
      </p:pic>
    </p:spTree>
    <p:extLst>
      <p:ext uri="{BB962C8B-B14F-4D97-AF65-F5344CB8AC3E}">
        <p14:creationId xmlns:p14="http://schemas.microsoft.com/office/powerpoint/2010/main" val="31666816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9B6-BCBA-4004-9291-CE0CBC29189D}"/>
              </a:ext>
            </a:extLst>
          </p:cNvPr>
          <p:cNvSpPr>
            <a:spLocks noGrp="1"/>
          </p:cNvSpPr>
          <p:nvPr>
            <p:ph type="title"/>
          </p:nvPr>
        </p:nvSpPr>
        <p:spPr/>
        <p:txBody>
          <a:bodyPr/>
          <a:lstStyle/>
          <a:p>
            <a:r>
              <a:rPr lang="es-US" sz="2800" b="0" i="0" u="none" strike="noStrike" cap="all" baseline="0">
                <a:solidFill>
                  <a:srgbClr val="FFFFFF"/>
                </a:solidFill>
                <a:effectLst/>
                <a:uFill>
                  <a:solidFill>
                    <a:prstClr val="black">
                      <a:alpha val="0"/>
                    </a:prstClr>
                  </a:solidFill>
                </a:uFill>
                <a:latin typeface="Gill Sans MT"/>
                <a:ea typeface="Gill Sans MT"/>
                <a:cs typeface="Gill Sans MT"/>
              </a:rPr>
              <a:t>Instrucciones del seminario web</a:t>
            </a:r>
          </a:p>
        </p:txBody>
      </p:sp>
      <p:sp>
        <p:nvSpPr>
          <p:cNvPr id="3" name="Content Placeholder 2">
            <a:extLst>
              <a:ext uri="{FF2B5EF4-FFF2-40B4-BE49-F238E27FC236}">
                <a16:creationId xmlns:a16="http://schemas.microsoft.com/office/drawing/2014/main" id="{F70AB596-AF5F-426F-BCFB-85C56DD5A979}"/>
              </a:ext>
            </a:extLst>
          </p:cNvPr>
          <p:cNvSpPr>
            <a:spLocks noGrp="1"/>
          </p:cNvSpPr>
          <p:nvPr>
            <p:ph idx="1"/>
          </p:nvPr>
        </p:nvSpPr>
        <p:spPr/>
        <p:txBody>
          <a:bodyPr/>
          <a:lstStyle/>
          <a:p>
            <a:r>
              <a:rPr lang="es-US" sz="2000" b="0" i="0" u="none" strike="noStrike" cap="none" baseline="0" dirty="0">
                <a:solidFill>
                  <a:srgbClr val="000000"/>
                </a:solidFill>
                <a:effectLst/>
                <a:uFill>
                  <a:solidFill>
                    <a:prstClr val="black">
                      <a:alpha val="0"/>
                    </a:prstClr>
                  </a:solidFill>
                </a:uFill>
                <a:latin typeface="Calibri"/>
                <a:ea typeface="Calibri"/>
                <a:cs typeface="Calibri"/>
              </a:rPr>
              <a:t>Habrá una sesión de preguntas y respuestas al final, pero no dude en formular una pregunta en cualquier momento utilizando la función de preguntas y respuestas “Q&amp;A” del panel de control de la reunión.</a:t>
            </a:r>
          </a:p>
          <a:p>
            <a:pPr marL="0" indent="0">
              <a:buNone/>
            </a:pPr>
            <a:endParaRPr lang="en-US" sz="2000" dirty="0">
              <a:solidFill>
                <a:schemeClr val="tx1"/>
              </a:solidFill>
              <a:latin typeface="Calibri" panose="020F0502020204030204" pitchFamily="34" charset="0"/>
              <a:cs typeface="Calibri" panose="020F0502020204030204" pitchFamily="34" charset="0"/>
            </a:endParaRPr>
          </a:p>
          <a:p>
            <a:pPr marL="0" indent="0">
              <a:buNone/>
            </a:pPr>
            <a:endParaRPr lang="en-US" sz="2000" dirty="0">
              <a:solidFill>
                <a:schemeClr val="tx1"/>
              </a:solidFill>
              <a:latin typeface="Calibri" panose="020F0502020204030204" pitchFamily="34" charset="0"/>
              <a:cs typeface="Calibri" panose="020F0502020204030204" pitchFamily="34" charset="0"/>
            </a:endParaRPr>
          </a:p>
          <a:p>
            <a:r>
              <a:rPr lang="es-US" sz="2000" b="1" i="0" u="none" strike="noStrike" cap="none" baseline="0" dirty="0">
                <a:solidFill>
                  <a:srgbClr val="000000"/>
                </a:solidFill>
                <a:effectLst/>
                <a:uFill>
                  <a:solidFill>
                    <a:prstClr val="black">
                      <a:alpha val="0"/>
                    </a:prstClr>
                  </a:solidFill>
                </a:uFill>
                <a:latin typeface="Calibri"/>
                <a:ea typeface="Calibri"/>
                <a:cs typeface="Calibri"/>
              </a:rPr>
              <a:t>Para formular una pregunta utilizando la función de preguntas y respuestas “Q&amp;A</a:t>
            </a:r>
            <a:r>
              <a:rPr lang="es-US" sz="2000" b="0" i="0" u="none" strike="noStrike" cap="none" baseline="0" dirty="0">
                <a:solidFill>
                  <a:srgbClr val="000000"/>
                </a:solidFill>
                <a:effectLst/>
                <a:uFill>
                  <a:solidFill>
                    <a:prstClr val="black">
                      <a:alpha val="0"/>
                    </a:prstClr>
                  </a:solidFill>
                </a:uFill>
                <a:latin typeface="Calibri"/>
                <a:ea typeface="Calibri"/>
                <a:cs typeface="Calibri"/>
              </a:rPr>
              <a:t>”:</a:t>
            </a:r>
          </a:p>
          <a:p>
            <a:pPr lvl="1">
              <a:spcBef>
                <a:spcPct val="0"/>
              </a:spcBef>
            </a:pPr>
            <a:r>
              <a:rPr lang="es-US" sz="2000" b="0" i="0" u="none" strike="noStrike" cap="none" baseline="0" dirty="0">
                <a:solidFill>
                  <a:srgbClr val="000000"/>
                </a:solidFill>
                <a:effectLst/>
                <a:uFill>
                  <a:solidFill>
                    <a:prstClr val="black">
                      <a:alpha val="0"/>
                    </a:prstClr>
                  </a:solidFill>
                </a:uFill>
                <a:latin typeface="Calibri"/>
                <a:ea typeface="Calibri"/>
                <a:cs typeface="Calibri"/>
              </a:rPr>
              <a:t>Escriba su pregunta en el cuadro de preguntas y respuestas. Haga clic en “Send” (Enviar).</a:t>
            </a:r>
          </a:p>
          <a:p>
            <a:pPr lvl="2">
              <a:spcBef>
                <a:spcPct val="0"/>
              </a:spcBef>
            </a:pPr>
            <a:r>
              <a:rPr lang="es-US" sz="2000" b="0" i="0" u="none" strike="noStrike" cap="none" baseline="0" dirty="0">
                <a:solidFill>
                  <a:srgbClr val="000000"/>
                </a:solidFill>
                <a:effectLst/>
                <a:uFill>
                  <a:solidFill>
                    <a:prstClr val="black">
                      <a:alpha val="0"/>
                    </a:prstClr>
                  </a:solidFill>
                </a:uFill>
                <a:latin typeface="Calibri"/>
                <a:ea typeface="Calibri"/>
                <a:cs typeface="Calibri"/>
              </a:rPr>
              <a:t>Nota: Marque la casilla “Send </a:t>
            </a:r>
            <a:r>
              <a:rPr lang="es-US" sz="2000" b="0" i="0" u="none" strike="noStrike" cap="none" baseline="0" dirty="0" err="1">
                <a:solidFill>
                  <a:srgbClr val="000000"/>
                </a:solidFill>
                <a:effectLst/>
                <a:uFill>
                  <a:solidFill>
                    <a:prstClr val="black">
                      <a:alpha val="0"/>
                    </a:prstClr>
                  </a:solidFill>
                </a:uFill>
                <a:latin typeface="Calibri"/>
                <a:ea typeface="Calibri"/>
                <a:cs typeface="Calibri"/>
              </a:rPr>
              <a:t>Anonymously</a:t>
            </a:r>
            <a:r>
              <a:rPr lang="es-US" sz="2000" b="0" i="0" u="none" strike="noStrike" cap="none" baseline="0" dirty="0">
                <a:solidFill>
                  <a:srgbClr val="000000"/>
                </a:solidFill>
                <a:effectLst/>
                <a:uFill>
                  <a:solidFill>
                    <a:prstClr val="black">
                      <a:alpha val="0"/>
                    </a:prstClr>
                  </a:solidFill>
                </a:uFill>
                <a:latin typeface="Calibri"/>
                <a:ea typeface="Calibri"/>
                <a:cs typeface="Calibri"/>
              </a:rPr>
              <a:t>” (Enviar de forma anónima) si no desea que su nombre aparezca asociado a su pregunta en la función de preguntas y respuestas.</a:t>
            </a:r>
          </a:p>
        </p:txBody>
      </p:sp>
      <p:pic>
        <p:nvPicPr>
          <p:cNvPr id="4" name="Picture 3">
            <a:extLst>
              <a:ext uri="{FF2B5EF4-FFF2-40B4-BE49-F238E27FC236}">
                <a16:creationId xmlns:a16="http://schemas.microsoft.com/office/drawing/2014/main" id="{8B645A97-C538-459D-A471-5A7058BD1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15" y="3300947"/>
            <a:ext cx="8849960" cy="590632"/>
          </a:xfrm>
          <a:prstGeom prst="rect">
            <a:avLst/>
          </a:prstGeom>
        </p:spPr>
      </p:pic>
      <p:pic>
        <p:nvPicPr>
          <p:cNvPr id="5" name="Picture 3">
            <a:extLst>
              <a:ext uri="{FF2B5EF4-FFF2-40B4-BE49-F238E27FC236}">
                <a16:creationId xmlns:a16="http://schemas.microsoft.com/office/drawing/2014/main" id="{8B645A97-C538-459D-A471-5A7058BD1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90" y="3294609"/>
            <a:ext cx="8849960" cy="590632"/>
          </a:xfrm>
          <a:prstGeom prst="rect">
            <a:avLst/>
          </a:prstGeom>
        </p:spPr>
      </p:pic>
      <p:sp>
        <p:nvSpPr>
          <p:cNvPr id="6" name="文本框 5"/>
          <p:cNvSpPr txBox="1"/>
          <p:nvPr/>
        </p:nvSpPr>
        <p:spPr>
          <a:xfrm>
            <a:off x="1057965" y="3505517"/>
            <a:ext cx="1187555" cy="381000"/>
          </a:xfrm>
          <a:prstGeom prst="rect">
            <a:avLst/>
          </a:prstGeom>
          <a:solidFill>
            <a:srgbClr val="212325"/>
          </a:solidFill>
          <a:ln>
            <a:noFill/>
          </a:ln>
        </p:spPr>
        <p:txBody>
          <a:bodyPr wrap="square" lIns="0" tIns="0" rIns="0" bIns="0" rtlCol="0">
            <a:spAutoFit/>
          </a:bodyPr>
          <a:lstStyle/>
          <a:p>
            <a:pPr eaLnBrk="0" fontAlgn="ctr" hangingPunct="0"/>
            <a:r>
              <a:rPr lang="es-US" sz="1250" b="0" i="0" u="none" strike="noStrike" cap="none" baseline="0" dirty="0">
                <a:solidFill>
                  <a:srgbClr val="FFFFFF"/>
                </a:solidFill>
                <a:effectLst/>
                <a:uFill>
                  <a:solidFill>
                    <a:prstClr val="black">
                      <a:alpha val="0"/>
                    </a:prstClr>
                  </a:solidFill>
                </a:uFill>
                <a:latin typeface="Arial"/>
                <a:ea typeface="Arial"/>
                <a:cs typeface="Arial"/>
              </a:rPr>
              <a:t>Ajustes de audio</a:t>
            </a:r>
          </a:p>
        </p:txBody>
      </p:sp>
      <p:sp>
        <p:nvSpPr>
          <p:cNvPr id="7" name="文本框 6"/>
          <p:cNvSpPr txBox="1"/>
          <p:nvPr/>
        </p:nvSpPr>
        <p:spPr>
          <a:xfrm>
            <a:off x="4086094" y="3686089"/>
            <a:ext cx="811317" cy="138499"/>
          </a:xfrm>
          <a:prstGeom prst="rect">
            <a:avLst/>
          </a:prstGeom>
          <a:solidFill>
            <a:srgbClr val="212325"/>
          </a:solidFill>
          <a:ln>
            <a:noFill/>
          </a:ln>
        </p:spPr>
        <p:txBody>
          <a:bodyPr wrap="square" lIns="0" tIns="0" rIns="0" bIns="0" rtlCol="0">
            <a:spAutoFit/>
          </a:bodyPr>
          <a:lstStyle/>
          <a:p>
            <a:pPr algn="ctr"/>
            <a:r>
              <a:rPr lang="es-US" sz="900" b="0" i="0" u="none" strike="noStrike" cap="none" baseline="0" dirty="0">
                <a:solidFill>
                  <a:srgbClr val="FFFFFF"/>
                </a:solidFill>
                <a:effectLst/>
                <a:uFill>
                  <a:solidFill>
                    <a:prstClr val="black">
                      <a:alpha val="0"/>
                    </a:prstClr>
                  </a:solidFill>
                </a:uFill>
                <a:latin typeface="Arial"/>
                <a:ea typeface="Arial"/>
                <a:cs typeface="Arial"/>
              </a:rPr>
              <a:t>Chat</a:t>
            </a:r>
          </a:p>
        </p:txBody>
      </p:sp>
      <p:sp>
        <p:nvSpPr>
          <p:cNvPr id="8" name="文本框 7"/>
          <p:cNvSpPr txBox="1"/>
          <p:nvPr/>
        </p:nvSpPr>
        <p:spPr>
          <a:xfrm>
            <a:off x="4919636" y="3703619"/>
            <a:ext cx="920879" cy="138499"/>
          </a:xfrm>
          <a:prstGeom prst="rect">
            <a:avLst/>
          </a:prstGeom>
          <a:solidFill>
            <a:srgbClr val="212325"/>
          </a:solidFill>
          <a:ln>
            <a:noFill/>
          </a:ln>
        </p:spPr>
        <p:txBody>
          <a:bodyPr wrap="square" lIns="0" tIns="0" rIns="0" bIns="0" rtlCol="0">
            <a:spAutoFit/>
          </a:bodyPr>
          <a:lstStyle/>
          <a:p>
            <a:pPr algn="ctr"/>
            <a:r>
              <a:rPr lang="es-US" sz="900" b="0" i="0" u="none" strike="noStrike" cap="none" baseline="0" dirty="0">
                <a:solidFill>
                  <a:srgbClr val="FFFFFF"/>
                </a:solidFill>
                <a:effectLst/>
                <a:uFill>
                  <a:solidFill>
                    <a:prstClr val="black">
                      <a:alpha val="0"/>
                    </a:prstClr>
                  </a:solidFill>
                </a:uFill>
                <a:latin typeface="Arial"/>
                <a:ea typeface="Arial"/>
                <a:cs typeface="Arial"/>
              </a:rPr>
              <a:t>Levantar la mano</a:t>
            </a:r>
          </a:p>
        </p:txBody>
      </p:sp>
      <p:sp>
        <p:nvSpPr>
          <p:cNvPr id="9" name="文本框 8"/>
          <p:cNvSpPr txBox="1"/>
          <p:nvPr/>
        </p:nvSpPr>
        <p:spPr>
          <a:xfrm>
            <a:off x="8644863" y="3503209"/>
            <a:ext cx="1124949" cy="338554"/>
          </a:xfrm>
          <a:prstGeom prst="rect">
            <a:avLst/>
          </a:prstGeom>
          <a:solidFill>
            <a:srgbClr val="212325"/>
          </a:solidFill>
          <a:ln>
            <a:noFill/>
          </a:ln>
        </p:spPr>
        <p:txBody>
          <a:bodyPr wrap="square" lIns="0" tIns="0" rIns="0" bIns="0" rtlCol="0">
            <a:spAutoFit/>
          </a:bodyPr>
          <a:lstStyle/>
          <a:p>
            <a:pPr algn="ctr"/>
            <a:r>
              <a:rPr lang="es-US" sz="1100" b="0" i="0" u="none" strike="noStrike" cap="none" baseline="0" dirty="0">
                <a:solidFill>
                  <a:srgbClr val="FF0000"/>
                </a:solidFill>
                <a:effectLst/>
                <a:uFill>
                  <a:solidFill>
                    <a:prstClr val="black">
                      <a:alpha val="0"/>
                    </a:prstClr>
                  </a:solidFill>
                </a:uFill>
                <a:latin typeface="Arial"/>
                <a:ea typeface="Arial"/>
                <a:cs typeface="Arial"/>
              </a:rPr>
              <a:t>Salir de la reunión</a:t>
            </a:r>
          </a:p>
        </p:txBody>
      </p:sp>
      <p:sp>
        <p:nvSpPr>
          <p:cNvPr id="10" name="文本框 9"/>
          <p:cNvSpPr txBox="1"/>
          <p:nvPr/>
        </p:nvSpPr>
        <p:spPr>
          <a:xfrm>
            <a:off x="5840515" y="3703619"/>
            <a:ext cx="1543511" cy="138499"/>
          </a:xfrm>
          <a:prstGeom prst="rect">
            <a:avLst/>
          </a:prstGeom>
          <a:solidFill>
            <a:srgbClr val="212325"/>
          </a:solidFill>
          <a:ln>
            <a:noFill/>
          </a:ln>
        </p:spPr>
        <p:txBody>
          <a:bodyPr wrap="square" lIns="0" tIns="0" rIns="0" bIns="0" rtlCol="0">
            <a:spAutoFit/>
          </a:bodyPr>
          <a:lstStyle/>
          <a:p>
            <a:pPr algn="ctr"/>
            <a:r>
              <a:rPr lang="es-US" sz="900" b="0" i="0" u="none" strike="noStrike" cap="none" baseline="0" dirty="0">
                <a:solidFill>
                  <a:srgbClr val="FFFFFF"/>
                </a:solidFill>
                <a:effectLst/>
                <a:uFill>
                  <a:solidFill>
                    <a:prstClr val="black">
                      <a:alpha val="0"/>
                    </a:prstClr>
                  </a:solidFill>
                </a:uFill>
                <a:latin typeface="Arial"/>
                <a:ea typeface="Arial"/>
                <a:cs typeface="Arial"/>
              </a:rPr>
              <a:t>Preguntas y respuestas</a:t>
            </a:r>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4460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7C16-AB94-4632-9227-546581AA8F17}"/>
              </a:ext>
            </a:extLst>
          </p:cNvPr>
          <p:cNvSpPr>
            <a:spLocks noGrp="1"/>
          </p:cNvSpPr>
          <p:nvPr>
            <p:ph type="title"/>
          </p:nvPr>
        </p:nvSpPr>
        <p:spPr/>
        <p:txBody>
          <a:bodyPr/>
          <a:lstStyle/>
          <a:p>
            <a:r>
              <a:rPr lang="es-US" sz="2800" b="0" i="0" u="none" strike="noStrike" cap="all" baseline="0">
                <a:solidFill>
                  <a:srgbClr val="FFFFFF"/>
                </a:solidFill>
                <a:effectLst/>
                <a:uFill>
                  <a:solidFill>
                    <a:prstClr val="black">
                      <a:alpha val="0"/>
                    </a:prstClr>
                  </a:solidFill>
                </a:uFill>
                <a:latin typeface="Gill Sans MT"/>
                <a:ea typeface="Gill Sans MT"/>
                <a:cs typeface="Gill Sans MT"/>
              </a:rPr>
              <a:t>Instrucciones del seminario web</a:t>
            </a:r>
          </a:p>
        </p:txBody>
      </p:sp>
      <p:sp>
        <p:nvSpPr>
          <p:cNvPr id="3" name="Content Placeholder 2">
            <a:extLst>
              <a:ext uri="{FF2B5EF4-FFF2-40B4-BE49-F238E27FC236}">
                <a16:creationId xmlns:a16="http://schemas.microsoft.com/office/drawing/2014/main" id="{D2CFB33F-4F49-4547-A812-43852B5878F4}"/>
              </a:ext>
            </a:extLst>
          </p:cNvPr>
          <p:cNvSpPr>
            <a:spLocks noGrp="1"/>
          </p:cNvSpPr>
          <p:nvPr>
            <p:ph idx="1"/>
          </p:nvPr>
        </p:nvSpPr>
        <p:spPr/>
        <p:txBody>
          <a:bodyPr>
            <a:normAutofit fontScale="90000" lnSpcReduction="20000"/>
          </a:bodyPr>
          <a:lstStyle/>
          <a:p>
            <a:pPr marL="0" indent="0">
              <a:buNone/>
            </a:pPr>
            <a:r>
              <a:rPr lang="es-US" sz="2000" b="1" i="0" u="none" strike="noStrike" cap="none" baseline="0">
                <a:solidFill>
                  <a:srgbClr val="000000"/>
                </a:solidFill>
                <a:effectLst/>
                <a:uFill>
                  <a:solidFill>
                    <a:prstClr val="black">
                      <a:alpha val="0"/>
                    </a:prstClr>
                  </a:solidFill>
                </a:uFill>
                <a:latin typeface="Calibri"/>
                <a:ea typeface="Calibri"/>
                <a:cs typeface="Calibri"/>
              </a:rPr>
              <a:t>Para hacer una pregunta durante el turno de preguntas y respuestas:</a:t>
            </a:r>
          </a:p>
          <a:p>
            <a:pPr lvl="1">
              <a:spcBef>
                <a:spcPct val="0"/>
              </a:spcBef>
            </a:pPr>
            <a:r>
              <a:rPr lang="es-US" sz="2000" b="0" i="0" u="none" strike="noStrike" cap="none" baseline="0">
                <a:solidFill>
                  <a:srgbClr val="000000"/>
                </a:solidFill>
                <a:effectLst/>
                <a:uFill>
                  <a:solidFill>
                    <a:prstClr val="black">
                      <a:alpha val="0"/>
                    </a:prstClr>
                  </a:solidFill>
                </a:uFill>
                <a:latin typeface="Calibri"/>
                <a:ea typeface="Calibri"/>
                <a:cs typeface="Calibri"/>
              </a:rPr>
              <a:t>Levante la “mano” y espere a que le den la palabra.</a:t>
            </a:r>
          </a:p>
          <a:p>
            <a:pPr lvl="1">
              <a:spcBef>
                <a:spcPct val="0"/>
              </a:spcBef>
            </a:pPr>
            <a:r>
              <a:rPr lang="es-US" sz="2000" b="0" i="0" u="none" strike="noStrike" cap="none" baseline="0">
                <a:solidFill>
                  <a:srgbClr val="000000"/>
                </a:solidFill>
                <a:effectLst/>
                <a:uFill>
                  <a:solidFill>
                    <a:prstClr val="black">
                      <a:alpha val="0"/>
                    </a:prstClr>
                  </a:solidFill>
                </a:uFill>
                <a:latin typeface="Calibri"/>
                <a:ea typeface="Calibri"/>
                <a:cs typeface="Calibri"/>
              </a:rPr>
              <a:t>Se le pedirá que active el micrófono y luego podrá formular su pregunta.</a:t>
            </a:r>
          </a:p>
          <a:p>
            <a:pPr lvl="1">
              <a:spcBef>
                <a:spcPct val="0"/>
              </a:spcBef>
            </a:pPr>
            <a:r>
              <a:rPr lang="es-US" sz="2000" b="0" i="0" u="none" strike="noStrike" cap="none" baseline="0">
                <a:solidFill>
                  <a:srgbClr val="000000"/>
                </a:solidFill>
                <a:effectLst/>
                <a:uFill>
                  <a:solidFill>
                    <a:prstClr val="black">
                      <a:alpha val="0"/>
                    </a:prstClr>
                  </a:solidFill>
                </a:uFill>
                <a:latin typeface="Calibri"/>
                <a:ea typeface="Calibri"/>
                <a:cs typeface="Calibri"/>
              </a:rPr>
              <a:t>Es posible que no tengamos tiempo para responder todas las preguntas. Si desea recibir información adicional, envíe un correo electrónico a DCBOE a </a:t>
            </a:r>
            <a:r>
              <a:rPr lang="es-US" sz="2000" b="0" i="0" u="none" strike="noStrike" cap="none" baseline="0">
                <a:solidFill>
                  <a:srgbClr val="0B5394"/>
                </a:solidFill>
                <a:effectLst/>
                <a:uFill>
                  <a:solidFill>
                    <a:prstClr val="black">
                      <a:alpha val="0"/>
                    </a:prstClr>
                  </a:solidFill>
                </a:uFill>
                <a:latin typeface="Calibri"/>
                <a:ea typeface="Calibri"/>
                <a:cs typeface="Calibri"/>
                <a:hlinkClick r:id="rId2" history="0"/>
              </a:rPr>
              <a:t>rcv@dcboe.org</a:t>
            </a:r>
            <a:r>
              <a:rPr lang="es-US" sz="2000" b="0" i="0" u="none" strike="noStrike" cap="none" baseline="0">
                <a:solidFill>
                  <a:srgbClr val="0B5394"/>
                </a:solidFill>
                <a:effectLst/>
                <a:uFill>
                  <a:solidFill>
                    <a:prstClr val="black">
                      <a:alpha val="0"/>
                    </a:prstClr>
                  </a:solidFill>
                </a:uFill>
                <a:latin typeface="Calibri"/>
                <a:ea typeface="Calibri"/>
                <a:cs typeface="Calibri"/>
              </a:rPr>
              <a:t>.</a:t>
            </a:r>
          </a:p>
          <a:p>
            <a:pPr lvl="1">
              <a:spcBef>
                <a:spcPct val="0"/>
              </a:spcBef>
            </a:pPr>
            <a:endParaRPr lang="en-US" sz="2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01168" lvl="1" indent="0" algn="ctr">
              <a:spcBef>
                <a:spcPct val="0"/>
              </a:spcBef>
              <a:buNone/>
            </a:pPr>
            <a:r>
              <a:rPr lang="es-US" sz="2000" b="1" i="0" u="none" strike="noStrike" cap="none" baseline="0">
                <a:solidFill>
                  <a:srgbClr val="D12027"/>
                </a:solidFill>
                <a:effectLst/>
                <a:uFill>
                  <a:solidFill>
                    <a:prstClr val="black">
                      <a:alpha val="0"/>
                    </a:prstClr>
                  </a:solidFill>
                </a:uFill>
                <a:latin typeface="Calibri"/>
                <a:ea typeface="Calibri"/>
                <a:cs typeface="Calibri"/>
              </a:rPr>
              <a:t>Recordatorios importantes:</a:t>
            </a:r>
          </a:p>
          <a:p>
            <a:pPr lvl="1">
              <a:spcBef>
                <a:spcPct val="0"/>
              </a:spcBef>
            </a:pPr>
            <a:r>
              <a:rPr lang="es-US" sz="2000" b="0" i="0" u="none" strike="noStrike" cap="none" baseline="0">
                <a:solidFill>
                  <a:srgbClr val="000000"/>
                </a:solidFill>
                <a:effectLst/>
                <a:uFill>
                  <a:solidFill>
                    <a:prstClr val="black">
                      <a:alpha val="0"/>
                    </a:prstClr>
                  </a:solidFill>
                </a:uFill>
                <a:latin typeface="Calibri"/>
                <a:ea typeface="Calibri"/>
                <a:cs typeface="Calibri"/>
              </a:rPr>
              <a:t>La Junta Electoral de DC es un organismo independiente y no partidista y no puede ofrecer opiniones ni responder a preguntas de carácter partidista. </a:t>
            </a:r>
          </a:p>
          <a:p>
            <a:pPr lvl="1">
              <a:spcBef>
                <a:spcPct val="0"/>
              </a:spcBef>
            </a:pPr>
            <a:r>
              <a:rPr lang="es-US" sz="2000" b="0" i="0" u="none" strike="noStrike" cap="none" baseline="0">
                <a:solidFill>
                  <a:srgbClr val="000000"/>
                </a:solidFill>
                <a:effectLst/>
                <a:uFill>
                  <a:solidFill>
                    <a:prstClr val="black">
                      <a:alpha val="0"/>
                    </a:prstClr>
                  </a:solidFill>
                </a:uFill>
                <a:latin typeface="Calibri"/>
                <a:ea typeface="Calibri"/>
                <a:cs typeface="Calibri"/>
              </a:rPr>
              <a:t>Participe con respeto. </a:t>
            </a:r>
          </a:p>
          <a:p>
            <a:pPr lvl="1">
              <a:spcBef>
                <a:spcPct val="0"/>
              </a:spcBef>
            </a:pPr>
            <a:r>
              <a:rPr lang="es-US" sz="2000" b="0" i="0" u="none" strike="noStrike" cap="none" baseline="0">
                <a:solidFill>
                  <a:srgbClr val="000000"/>
                </a:solidFill>
                <a:effectLst/>
                <a:uFill>
                  <a:solidFill>
                    <a:prstClr val="black">
                      <a:alpha val="0"/>
                    </a:prstClr>
                  </a:solidFill>
                </a:uFill>
                <a:latin typeface="Calibri"/>
                <a:ea typeface="Calibri"/>
                <a:cs typeface="Calibri"/>
              </a:rPr>
              <a:t>Espere a que le den la palabra para hacer un comentario. Abordaremos tantas preguntas como sea posible.</a:t>
            </a:r>
          </a:p>
          <a:p>
            <a:pPr lvl="1">
              <a:spcBef>
                <a:spcPct val="0"/>
              </a:spcBef>
            </a:pPr>
            <a:endParaRPr lang="en-US" sz="1800">
              <a:solidFill>
                <a:schemeClr val="tx1"/>
              </a:solidFill>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18663141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es-US" sz="2800" b="1" i="0" u="none" strike="noStrike" cap="all" baseline="0">
                <a:solidFill>
                  <a:srgbClr val="FFFFFF"/>
                </a:solidFill>
                <a:effectLst/>
                <a:uFill>
                  <a:solidFill>
                    <a:prstClr val="black">
                      <a:alpha val="0"/>
                    </a:prstClr>
                  </a:solidFill>
                </a:uFill>
                <a:latin typeface="Calibri"/>
                <a:ea typeface="Calibri"/>
                <a:cs typeface="Calibri"/>
              </a:rPr>
              <a:t>Votación por orden de preferencia (Ranked choice voting, RCV) en el distrito de Columbia</a:t>
            </a:r>
            <a:endParaRPr lang="en-US"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581192" y="2600718"/>
            <a:ext cx="7264950" cy="3678612"/>
          </a:xfrm>
        </p:spPr>
        <p:txBody>
          <a:bodyPr>
            <a:noAutofit/>
          </a:bodyPr>
          <a:lstStyle/>
          <a:p>
            <a:pPr>
              <a:buFont typeface="Wingdings" panose="05000000000000000000" pitchFamily="2" charset="2"/>
              <a:buChar char="§"/>
            </a:pPr>
            <a:r>
              <a:rPr lang="es-US" sz="2400" b="0" i="0" u="none" strike="noStrike" cap="none" baseline="0" dirty="0">
                <a:solidFill>
                  <a:srgbClr val="17406D"/>
                </a:solidFill>
                <a:effectLst/>
                <a:uFill>
                  <a:solidFill>
                    <a:prstClr val="black">
                      <a:alpha val="0"/>
                    </a:prstClr>
                  </a:solidFill>
                </a:uFill>
                <a:latin typeface="Calibri"/>
                <a:ea typeface="Calibri"/>
                <a:cs typeface="Calibri"/>
              </a:rPr>
              <a:t>En las elecciones generales de noviembre de 2024, los votantes apoyaron de forma contundente la Medida de Iniciativa n.º 83 (I83), una iniciativa de votantes que estableció la RCV como método de voto en DC.</a:t>
            </a:r>
          </a:p>
          <a:p>
            <a:pPr>
              <a:buFont typeface="Wingdings" panose="05000000000000000000" pitchFamily="2" charset="2"/>
              <a:buChar char="§"/>
            </a:pPr>
            <a:r>
              <a:rPr lang="es-US" sz="2400" b="0" i="0" u="none" strike="noStrike" cap="none" baseline="0" dirty="0">
                <a:solidFill>
                  <a:srgbClr val="17406D"/>
                </a:solidFill>
                <a:effectLst/>
                <a:uFill>
                  <a:solidFill>
                    <a:prstClr val="black">
                      <a:alpha val="0"/>
                    </a:prstClr>
                  </a:solidFill>
                </a:uFill>
                <a:latin typeface="Calibri"/>
                <a:ea typeface="Calibri"/>
                <a:cs typeface="Calibri"/>
              </a:rPr>
              <a:t>El Consejo de DC financió la RCV en el presupuesto del año fiscal 2026.</a:t>
            </a:r>
          </a:p>
          <a:p>
            <a:pPr>
              <a:buFont typeface="Wingdings" panose="05000000000000000000" pitchFamily="2" charset="2"/>
              <a:buChar char="§"/>
            </a:pPr>
            <a:r>
              <a:rPr lang="es-US" sz="2400" b="0" i="0" u="none" strike="noStrike" cap="none" baseline="0" dirty="0">
                <a:solidFill>
                  <a:srgbClr val="17406D"/>
                </a:solidFill>
                <a:effectLst/>
                <a:uFill>
                  <a:solidFill>
                    <a:prstClr val="black">
                      <a:alpha val="0"/>
                    </a:prstClr>
                  </a:solidFill>
                </a:uFill>
                <a:latin typeface="Calibri"/>
                <a:ea typeface="Calibri"/>
                <a:cs typeface="Calibri"/>
              </a:rPr>
              <a:t>La Junta de Elecciones del DC (DC Board </a:t>
            </a:r>
            <a:r>
              <a:rPr lang="es-US" sz="2400" b="0" i="0" u="none" strike="noStrike" cap="none" baseline="0" dirty="0" err="1">
                <a:solidFill>
                  <a:srgbClr val="17406D"/>
                </a:solidFill>
                <a:effectLst/>
                <a:uFill>
                  <a:solidFill>
                    <a:prstClr val="black">
                      <a:alpha val="0"/>
                    </a:prstClr>
                  </a:solidFill>
                </a:uFill>
                <a:latin typeface="Calibri"/>
                <a:ea typeface="Calibri"/>
                <a:cs typeface="Calibri"/>
              </a:rPr>
              <a:t>of</a:t>
            </a:r>
            <a:r>
              <a:rPr lang="es-US" sz="2400" b="0" i="0" u="none" strike="noStrike" cap="none" baseline="0" dirty="0">
                <a:solidFill>
                  <a:srgbClr val="17406D"/>
                </a:solidFill>
                <a:effectLst/>
                <a:uFill>
                  <a:solidFill>
                    <a:prstClr val="black">
                      <a:alpha val="0"/>
                    </a:prstClr>
                  </a:solidFill>
                </a:uFill>
                <a:latin typeface="Calibri"/>
                <a:ea typeface="Calibri"/>
                <a:cs typeface="Calibri"/>
              </a:rPr>
              <a:t> </a:t>
            </a:r>
            <a:r>
              <a:rPr lang="es-US" sz="2400" b="0" i="0" u="none" strike="noStrike" cap="none" baseline="0" dirty="0" err="1">
                <a:solidFill>
                  <a:srgbClr val="17406D"/>
                </a:solidFill>
                <a:effectLst/>
                <a:uFill>
                  <a:solidFill>
                    <a:prstClr val="black">
                      <a:alpha val="0"/>
                    </a:prstClr>
                  </a:solidFill>
                </a:uFill>
                <a:latin typeface="Calibri"/>
                <a:ea typeface="Calibri"/>
                <a:cs typeface="Calibri"/>
              </a:rPr>
              <a:t>Elections</a:t>
            </a:r>
            <a:r>
              <a:rPr lang="es-US" sz="2400" b="0" i="0" u="none" strike="noStrike" cap="none" baseline="0" dirty="0">
                <a:solidFill>
                  <a:srgbClr val="17406D"/>
                </a:solidFill>
                <a:effectLst/>
                <a:uFill>
                  <a:solidFill>
                    <a:prstClr val="black">
                      <a:alpha val="0"/>
                    </a:prstClr>
                  </a:solidFill>
                </a:uFill>
                <a:latin typeface="Calibri"/>
                <a:ea typeface="Calibri"/>
                <a:cs typeface="Calibri"/>
              </a:rPr>
              <a:t>, DCBOE) implementará la RCV en todas las elecciones que administremos a partir de las elecciones primarias y especiales del 16 de junio de 2026.</a:t>
            </a:r>
          </a:p>
        </p:txBody>
      </p:sp>
      <p:sp>
        <p:nvSpPr>
          <p:cNvPr id="4" name="TextBox 3">
            <a:extLst>
              <a:ext uri="{FF2B5EF4-FFF2-40B4-BE49-F238E27FC236}">
                <a16:creationId xmlns:a16="http://schemas.microsoft.com/office/drawing/2014/main" id="{E288B5F8-239A-F568-763C-07F961A59578}"/>
              </a:ext>
            </a:extLst>
          </p:cNvPr>
          <p:cNvSpPr txBox="1"/>
          <p:nvPr/>
        </p:nvSpPr>
        <p:spPr>
          <a:xfrm>
            <a:off x="3302192" y="1715956"/>
            <a:ext cx="5587615" cy="646331"/>
          </a:xfrm>
          <a:prstGeom prst="rect">
            <a:avLst/>
          </a:prstGeom>
          <a:noFill/>
        </p:spPr>
        <p:txBody>
          <a:bodyPr wrap="square" rtlCol="0">
            <a:spAutoFit/>
          </a:bodyPr>
          <a:lstStyle/>
          <a:p>
            <a:r>
              <a:rPr lang="es-US" sz="3600" b="1" i="0" u="none" strike="noStrike" cap="none" baseline="0" dirty="0">
                <a:solidFill>
                  <a:srgbClr val="009DD9"/>
                </a:solidFill>
                <a:effectLst/>
                <a:uFill>
                  <a:solidFill>
                    <a:prstClr val="black">
                      <a:alpha val="0"/>
                    </a:prstClr>
                  </a:solidFill>
                </a:uFill>
                <a:latin typeface="Calibri"/>
                <a:ea typeface="Calibri"/>
                <a:cs typeface="Calibri"/>
              </a:rPr>
              <a:t>¡La RCV ya está aquí!</a:t>
            </a:r>
          </a:p>
        </p:txBody>
      </p:sp>
      <p:pic>
        <p:nvPicPr>
          <p:cNvPr id="4098" name="Picture 2">
            <a:extLst>
              <a:ext uri="{FF2B5EF4-FFF2-40B4-BE49-F238E27FC236}">
                <a16:creationId xmlns:a16="http://schemas.microsoft.com/office/drawing/2014/main" id="{1B173095-4AA2-85EE-7D54-C1FC05EE08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35446" y="4004760"/>
            <a:ext cx="2764234" cy="2274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D478F0-527A-45C4-82E8-E8117105FE14}"/>
              </a:ext>
            </a:extLst>
          </p:cNvPr>
          <p:cNvPicPr>
            <a:picLocks noChangeAspect="1"/>
          </p:cNvPicPr>
          <p:nvPr/>
        </p:nvPicPr>
        <p:blipFill>
          <a:blip r:embed="rId4"/>
          <a:stretch>
            <a:fillRect/>
          </a:stretch>
        </p:blipFill>
        <p:spPr>
          <a:xfrm>
            <a:off x="8531856" y="4004760"/>
            <a:ext cx="2767824" cy="2280102"/>
          </a:xfrm>
          <a:prstGeom prst="rect">
            <a:avLst/>
          </a:prstGeom>
        </p:spPr>
      </p:pic>
    </p:spTree>
    <p:extLst>
      <p:ext uri="{BB962C8B-B14F-4D97-AF65-F5344CB8AC3E}">
        <p14:creationId xmlns:p14="http://schemas.microsoft.com/office/powerpoint/2010/main" val="37317521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33CD-FFD6-5CA8-764D-F9741C3BB135}"/>
              </a:ext>
            </a:extLst>
          </p:cNvPr>
          <p:cNvSpPr>
            <a:spLocks noGrp="1"/>
          </p:cNvSpPr>
          <p:nvPr>
            <p:ph type="title"/>
          </p:nvPr>
        </p:nvSpPr>
        <p:spPr/>
        <p:txBody>
          <a:bodyPr/>
          <a:lstStyle/>
          <a:p>
            <a:r>
              <a:rPr lang="es-US" sz="2800" b="1" i="0" u="none" strike="noStrike" cap="all" baseline="0">
                <a:solidFill>
                  <a:srgbClr val="FFFFFF"/>
                </a:solidFill>
                <a:effectLst/>
                <a:uFill>
                  <a:solidFill>
                    <a:prstClr val="black">
                      <a:alpha val="0"/>
                    </a:prstClr>
                  </a:solidFill>
                </a:uFill>
                <a:latin typeface="Calibri"/>
                <a:ea typeface="Calibri"/>
                <a:cs typeface="Calibri"/>
              </a:rPr>
              <a:t>Votación por orden de preferencia (Ranked choice voting, RCV) en el distrito de Columbia</a:t>
            </a:r>
            <a:endParaRPr lang="en-US"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35D2799-B81F-CDC2-4FF8-BC2A82AD5B41}"/>
              </a:ext>
            </a:extLst>
          </p:cNvPr>
          <p:cNvSpPr>
            <a:spLocks noGrp="1"/>
          </p:cNvSpPr>
          <p:nvPr>
            <p:ph idx="1"/>
          </p:nvPr>
        </p:nvSpPr>
        <p:spPr>
          <a:xfrm>
            <a:off x="695492" y="2415401"/>
            <a:ext cx="11150144" cy="4179359"/>
          </a:xfrm>
        </p:spPr>
        <p:txBody>
          <a:bodyPr numCol="2">
            <a:noAutofit/>
          </a:bodyPr>
          <a:lstStyle/>
          <a:p>
            <a:r>
              <a:rPr lang="es-US" sz="2200" b="0" i="0" u="none" strike="noStrike" cap="none" baseline="0">
                <a:solidFill>
                  <a:srgbClr val="17406D"/>
                </a:solidFill>
                <a:effectLst/>
                <a:uFill>
                  <a:solidFill>
                    <a:prstClr val="black">
                      <a:alpha val="0"/>
                    </a:prstClr>
                  </a:solidFill>
                </a:uFill>
                <a:latin typeface="Calibri"/>
                <a:ea typeface="Calibri"/>
                <a:cs typeface="Calibri"/>
              </a:rPr>
              <a:t>Presidente y vicepresidente de los Estados Unidos.</a:t>
            </a:r>
          </a:p>
          <a:p>
            <a:r>
              <a:rPr lang="es-US" sz="2200" b="0" i="0" u="none" strike="noStrike" cap="none" baseline="0">
                <a:solidFill>
                  <a:srgbClr val="17406D"/>
                </a:solidFill>
                <a:effectLst/>
                <a:uFill>
                  <a:solidFill>
                    <a:prstClr val="black">
                      <a:alpha val="0"/>
                    </a:prstClr>
                  </a:solidFill>
                </a:uFill>
                <a:latin typeface="Calibri"/>
                <a:ea typeface="Calibri"/>
                <a:cs typeface="Calibri"/>
              </a:rPr>
              <a:t>Alcalde del Distrito de Columbia.</a:t>
            </a:r>
          </a:p>
          <a:p>
            <a:r>
              <a:rPr lang="es-US" sz="2200" b="0" i="0" u="none" strike="noStrike" cap="none" baseline="0">
                <a:solidFill>
                  <a:srgbClr val="17406D"/>
                </a:solidFill>
                <a:effectLst/>
                <a:uFill>
                  <a:solidFill>
                    <a:prstClr val="black">
                      <a:alpha val="0"/>
                    </a:prstClr>
                  </a:solidFill>
                </a:uFill>
                <a:latin typeface="Calibri"/>
                <a:ea typeface="Calibri"/>
                <a:cs typeface="Calibri"/>
              </a:rPr>
              <a:t>Procurador General.</a:t>
            </a:r>
          </a:p>
          <a:p>
            <a:r>
              <a:rPr lang="es-US" sz="2200" b="0" i="0" u="none" strike="noStrike" cap="none" baseline="0">
                <a:solidFill>
                  <a:srgbClr val="17406D"/>
                </a:solidFill>
                <a:effectLst/>
                <a:uFill>
                  <a:solidFill>
                    <a:prstClr val="black">
                      <a:alpha val="0"/>
                    </a:prstClr>
                  </a:solidFill>
                </a:uFill>
                <a:latin typeface="Calibri"/>
                <a:ea typeface="Calibri"/>
                <a:cs typeface="Calibri"/>
              </a:rPr>
              <a:t>Presidente del Consejo del Distrito de Columbia.</a:t>
            </a:r>
          </a:p>
          <a:p>
            <a:r>
              <a:rPr lang="es-US" sz="2200" b="0" i="0" u="none" strike="noStrike" cap="none" baseline="0">
                <a:solidFill>
                  <a:srgbClr val="17406D"/>
                </a:solidFill>
                <a:effectLst/>
                <a:uFill>
                  <a:solidFill>
                    <a:prstClr val="black">
                      <a:alpha val="0"/>
                    </a:prstClr>
                  </a:solidFill>
                </a:uFill>
                <a:latin typeface="Calibri"/>
                <a:ea typeface="Calibri"/>
                <a:cs typeface="Calibri"/>
              </a:rPr>
              <a:t>Delegado en la Cámara de Representantes de los Estados Unidos.</a:t>
            </a:r>
          </a:p>
          <a:p>
            <a:r>
              <a:rPr lang="es-US" sz="2200" b="0" i="0" u="none" strike="noStrike" cap="none" baseline="0">
                <a:solidFill>
                  <a:srgbClr val="17406D"/>
                </a:solidFill>
                <a:effectLst/>
                <a:uFill>
                  <a:solidFill>
                    <a:prstClr val="black">
                      <a:alpha val="0"/>
                    </a:prstClr>
                  </a:solidFill>
                </a:uFill>
                <a:latin typeface="Calibri"/>
                <a:ea typeface="Calibri"/>
                <a:cs typeface="Calibri"/>
              </a:rPr>
              <a:t>Miembros del Consejo del Distrito de Columbia.</a:t>
            </a:r>
          </a:p>
          <a:p>
            <a:r>
              <a:rPr lang="es-US" sz="2200" b="0" i="0" u="none" strike="noStrike" cap="none" baseline="0">
                <a:solidFill>
                  <a:srgbClr val="17406D"/>
                </a:solidFill>
                <a:effectLst/>
                <a:uFill>
                  <a:solidFill>
                    <a:prstClr val="black">
                      <a:alpha val="0"/>
                    </a:prstClr>
                  </a:solidFill>
                </a:uFill>
                <a:latin typeface="Calibri"/>
                <a:ea typeface="Calibri"/>
                <a:cs typeface="Calibri"/>
              </a:rPr>
              <a:t>Miembros de la Junta Estatal de Educación.</a:t>
            </a:r>
          </a:p>
          <a:p>
            <a:r>
              <a:rPr lang="es-US" sz="2200" b="0" i="0" u="none" strike="noStrike" cap="none" baseline="0">
                <a:solidFill>
                  <a:srgbClr val="17406D"/>
                </a:solidFill>
                <a:effectLst/>
                <a:uFill>
                  <a:solidFill>
                    <a:prstClr val="black">
                      <a:alpha val="0"/>
                    </a:prstClr>
                  </a:solidFill>
                </a:uFill>
                <a:latin typeface="Calibri"/>
                <a:ea typeface="Calibri"/>
                <a:cs typeface="Calibri"/>
              </a:rPr>
              <a:t>Senador de los Estados Unidos.</a:t>
            </a:r>
          </a:p>
          <a:p>
            <a:r>
              <a:rPr lang="es-US" sz="2200" b="0" i="0" u="none" strike="noStrike" cap="none" baseline="0">
                <a:solidFill>
                  <a:srgbClr val="17406D"/>
                </a:solidFill>
                <a:effectLst/>
                <a:uFill>
                  <a:solidFill>
                    <a:prstClr val="black">
                      <a:alpha val="0"/>
                    </a:prstClr>
                  </a:solidFill>
                </a:uFill>
                <a:latin typeface="Calibri"/>
                <a:ea typeface="Calibri"/>
                <a:cs typeface="Calibri"/>
              </a:rPr>
              <a:t>Representante de los Estados Unidos.</a:t>
            </a:r>
          </a:p>
          <a:p>
            <a:r>
              <a:rPr lang="es-US" sz="2200" b="0" i="0" u="none" strike="noStrike" cap="none" baseline="0">
                <a:solidFill>
                  <a:srgbClr val="17406D"/>
                </a:solidFill>
                <a:effectLst/>
                <a:uFill>
                  <a:solidFill>
                    <a:prstClr val="black">
                      <a:alpha val="0"/>
                    </a:prstClr>
                  </a:solidFill>
                </a:uFill>
                <a:latin typeface="Calibri"/>
                <a:ea typeface="Calibri"/>
                <a:cs typeface="Calibri"/>
              </a:rPr>
              <a:t>Comisionado del Vecindario Consultivo.</a:t>
            </a:r>
          </a:p>
        </p:txBody>
      </p:sp>
      <p:sp>
        <p:nvSpPr>
          <p:cNvPr id="4" name="TextBox 3">
            <a:extLst>
              <a:ext uri="{FF2B5EF4-FFF2-40B4-BE49-F238E27FC236}">
                <a16:creationId xmlns:a16="http://schemas.microsoft.com/office/drawing/2014/main" id="{E288B5F8-239A-F568-763C-07F961A59578}"/>
              </a:ext>
            </a:extLst>
          </p:cNvPr>
          <p:cNvSpPr txBox="1"/>
          <p:nvPr/>
        </p:nvSpPr>
        <p:spPr>
          <a:xfrm>
            <a:off x="692032" y="2021825"/>
            <a:ext cx="6480008" cy="701040"/>
          </a:xfrm>
          <a:prstGeom prst="rect">
            <a:avLst/>
          </a:prstGeom>
          <a:noFill/>
        </p:spPr>
        <p:txBody>
          <a:bodyPr wrap="square" rtlCol="0">
            <a:spAutoFit/>
          </a:bodyPr>
          <a:lstStyle/>
          <a:p>
            <a:r>
              <a:rPr lang="es-US" sz="2000" b="1" i="0" u="none" strike="noStrike" cap="none" baseline="0">
                <a:solidFill>
                  <a:srgbClr val="009DD9"/>
                </a:solidFill>
                <a:effectLst/>
                <a:uFill>
                  <a:solidFill>
                    <a:prstClr val="black">
                      <a:alpha val="0"/>
                    </a:prstClr>
                  </a:solidFill>
                </a:uFill>
                <a:latin typeface="Calibri"/>
                <a:ea typeface="Calibri"/>
                <a:cs typeface="Calibri"/>
              </a:rPr>
              <a:t>ELECCIONES PRIMARIAS, GENERALES Y ESPECIALES</a:t>
            </a:r>
          </a:p>
        </p:txBody>
      </p:sp>
      <p:pic>
        <p:nvPicPr>
          <p:cNvPr id="5" name="Picture 4">
            <a:extLst>
              <a:ext uri="{FF2B5EF4-FFF2-40B4-BE49-F238E27FC236}">
                <a16:creationId xmlns:a16="http://schemas.microsoft.com/office/drawing/2014/main" id="{7550818E-AE16-4AB1-8DA0-5A7648A7DCF1}"/>
              </a:ext>
            </a:extLst>
          </p:cNvPr>
          <p:cNvPicPr>
            <a:picLocks noChangeAspect="1"/>
          </p:cNvPicPr>
          <p:nvPr/>
        </p:nvPicPr>
        <p:blipFill>
          <a:blip r:embed="rId3"/>
          <a:stretch>
            <a:fillRect/>
          </a:stretch>
        </p:blipFill>
        <p:spPr>
          <a:xfrm>
            <a:off x="7376155" y="4122966"/>
            <a:ext cx="2767824" cy="2280102"/>
          </a:xfrm>
          <a:prstGeom prst="rect">
            <a:avLst/>
          </a:prstGeom>
        </p:spPr>
      </p:pic>
    </p:spTree>
    <p:extLst>
      <p:ext uri="{BB962C8B-B14F-4D97-AF65-F5344CB8AC3E}">
        <p14:creationId xmlns:p14="http://schemas.microsoft.com/office/powerpoint/2010/main" val="5375092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3C440B-655D-8D91-D49D-B89BF990344E}"/>
              </a:ext>
            </a:extLst>
          </p:cNvPr>
          <p:cNvSpPr>
            <a:spLocks noGrp="1"/>
          </p:cNvSpPr>
          <p:nvPr>
            <p:ph type="title"/>
          </p:nvPr>
        </p:nvSpPr>
        <p:spPr>
          <a:xfrm>
            <a:off x="581192" y="363071"/>
            <a:ext cx="11029616" cy="988332"/>
          </a:xfrm>
        </p:spPr>
        <p:txBody>
          <a:bodyPr/>
          <a:lstStyle/>
          <a:p>
            <a:r>
              <a:rPr lang="es-US" sz="2800" b="1" i="0" u="none" strike="noStrike" cap="all" baseline="0" dirty="0">
                <a:solidFill>
                  <a:srgbClr val="FFFFFF"/>
                </a:solidFill>
                <a:effectLst/>
                <a:uFill>
                  <a:solidFill>
                    <a:prstClr val="black">
                      <a:alpha val="0"/>
                    </a:prstClr>
                  </a:solidFill>
                </a:uFill>
                <a:latin typeface="Calibri"/>
                <a:ea typeface="Calibri"/>
                <a:cs typeface="Calibri"/>
              </a:rPr>
              <a:t>¿Qué es la RCV Y CÓMO FUNCIONA?</a:t>
            </a:r>
          </a:p>
        </p:txBody>
      </p:sp>
      <p:sp>
        <p:nvSpPr>
          <p:cNvPr id="11" name="Content Placeholder 10">
            <a:extLst>
              <a:ext uri="{FF2B5EF4-FFF2-40B4-BE49-F238E27FC236}">
                <a16:creationId xmlns:a16="http://schemas.microsoft.com/office/drawing/2014/main" id="{38204A77-8871-7CA4-85C2-38F5E5E04BD8}"/>
              </a:ext>
            </a:extLst>
          </p:cNvPr>
          <p:cNvSpPr>
            <a:spLocks noGrp="1"/>
          </p:cNvSpPr>
          <p:nvPr>
            <p:ph sz="half" idx="1"/>
          </p:nvPr>
        </p:nvSpPr>
        <p:spPr>
          <a:xfrm>
            <a:off x="22069" y="1914043"/>
            <a:ext cx="7500924" cy="4580886"/>
          </a:xfrm>
        </p:spPr>
        <p:txBody>
          <a:bodyPr>
            <a:noAutofit/>
          </a:bodyPr>
          <a:lstStyle/>
          <a:p>
            <a:r>
              <a:rPr lang="es-US" sz="2200" b="0" i="0" u="none" strike="noStrike" cap="none" baseline="0" dirty="0">
                <a:solidFill>
                  <a:srgbClr val="17406D"/>
                </a:solidFill>
                <a:effectLst/>
                <a:uFill>
                  <a:solidFill>
                    <a:prstClr val="black">
                      <a:alpha val="0"/>
                    </a:prstClr>
                  </a:solidFill>
                </a:uFill>
                <a:latin typeface="Calibri"/>
                <a:ea typeface="Calibri"/>
                <a:cs typeface="Calibri"/>
              </a:rPr>
              <a:t>Tenga en cuenta que hay muchos modelos de RCV. El modelo de RCV que se está implementando en el DC se determinó mediante el texto de I83, no mediante la DCBOE.</a:t>
            </a:r>
          </a:p>
          <a:p>
            <a:r>
              <a:rPr lang="es-US" sz="2200" b="0" i="0" u="none" strike="noStrike" cap="none" baseline="0" dirty="0">
                <a:solidFill>
                  <a:srgbClr val="17406D"/>
                </a:solidFill>
                <a:effectLst/>
                <a:uFill>
                  <a:solidFill>
                    <a:prstClr val="black">
                      <a:alpha val="0"/>
                    </a:prstClr>
                  </a:solidFill>
                </a:uFill>
                <a:latin typeface="Calibri"/>
                <a:ea typeface="Calibri"/>
                <a:cs typeface="Calibri"/>
              </a:rPr>
              <a:t>La DCBOE es responsable de redactar las normativas que se ajusten a la legislación. </a:t>
            </a:r>
          </a:p>
          <a:p>
            <a:r>
              <a:rPr lang="es-US" sz="2200" b="0" i="0" u="none" strike="noStrike" cap="none" baseline="0" dirty="0">
                <a:solidFill>
                  <a:srgbClr val="17406D"/>
                </a:solidFill>
                <a:effectLst/>
                <a:uFill>
                  <a:solidFill>
                    <a:prstClr val="black">
                      <a:alpha val="0"/>
                    </a:prstClr>
                  </a:solidFill>
                </a:uFill>
                <a:latin typeface="Calibri"/>
                <a:ea typeface="Calibri"/>
                <a:cs typeface="Calibri"/>
              </a:rPr>
              <a:t>La RCV se aplicará a cada contienda en la que haya al menos tres candidatos que cumplan los requisitos para presentarse.</a:t>
            </a:r>
          </a:p>
          <a:p>
            <a:r>
              <a:rPr lang="es-US" sz="2200" b="0" i="0" u="none" strike="noStrike" cap="none" baseline="0" dirty="0">
                <a:solidFill>
                  <a:srgbClr val="17406D"/>
                </a:solidFill>
                <a:effectLst/>
                <a:uFill>
                  <a:solidFill>
                    <a:prstClr val="black">
                      <a:alpha val="0"/>
                    </a:prstClr>
                  </a:solidFill>
                </a:uFill>
                <a:latin typeface="Calibri"/>
                <a:ea typeface="Calibri"/>
                <a:cs typeface="Calibri"/>
              </a:rPr>
              <a:t>En las contiendas con RCV, los votantes pueden clasificar a los candidatos por orden de preferencia en lugar de elegir solo uno.</a:t>
            </a:r>
          </a:p>
          <a:p>
            <a:r>
              <a:rPr lang="es-US" sz="2200" b="0" i="0" u="none" strike="noStrike" cap="none" baseline="0" dirty="0">
                <a:solidFill>
                  <a:srgbClr val="17406D"/>
                </a:solidFill>
                <a:effectLst/>
                <a:uFill>
                  <a:solidFill>
                    <a:prstClr val="black">
                      <a:alpha val="0"/>
                    </a:prstClr>
                  </a:solidFill>
                </a:uFill>
                <a:latin typeface="Calibri"/>
                <a:ea typeface="Calibri"/>
                <a:cs typeface="Calibri"/>
              </a:rPr>
              <a:t>Las boletas se cuentan en rondas hasta que un candidato recibe la mayoría de los votos (al menos el 50 %).</a:t>
            </a:r>
          </a:p>
        </p:txBody>
      </p:sp>
      <p:pic>
        <p:nvPicPr>
          <p:cNvPr id="6" name="Picture 5">
            <a:extLst>
              <a:ext uri="{FF2B5EF4-FFF2-40B4-BE49-F238E27FC236}">
                <a16:creationId xmlns:a16="http://schemas.microsoft.com/office/drawing/2014/main" id="{F9EABCB7-BE2D-4AC6-AF70-306217EED97B}"/>
              </a:ext>
            </a:extLst>
          </p:cNvPr>
          <p:cNvPicPr>
            <a:picLocks noChangeAspect="1"/>
          </p:cNvPicPr>
          <p:nvPr/>
        </p:nvPicPr>
        <p:blipFill>
          <a:blip r:embed="rId3"/>
          <a:stretch>
            <a:fillRect/>
          </a:stretch>
        </p:blipFill>
        <p:spPr>
          <a:xfrm>
            <a:off x="7522993" y="729658"/>
            <a:ext cx="3549679" cy="6042007"/>
          </a:xfrm>
          <a:prstGeom prst="rect">
            <a:avLst/>
          </a:prstGeom>
        </p:spPr>
      </p:pic>
    </p:spTree>
    <p:extLst>
      <p:ext uri="{BB962C8B-B14F-4D97-AF65-F5344CB8AC3E}">
        <p14:creationId xmlns:p14="http://schemas.microsoft.com/office/powerpoint/2010/main" val="4521255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4E79C6-9D3F-5E93-2D25-8C230E9C313F}"/>
              </a:ext>
            </a:extLst>
          </p:cNvPr>
          <p:cNvSpPr txBox="1"/>
          <p:nvPr/>
        </p:nvSpPr>
        <p:spPr>
          <a:xfrm>
            <a:off x="487277" y="2419762"/>
            <a:ext cx="5665035" cy="3499420"/>
          </a:xfrm>
          <a:prstGeom prst="rect">
            <a:avLst/>
          </a:prstGeom>
          <a:noFill/>
        </p:spPr>
        <p:txBody>
          <a:bodyPr wrap="square">
            <a:spAutoFit/>
          </a:bodyPr>
          <a:lstStyle/>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es-US" sz="2400" b="0" i="0" u="none" strike="noStrike" cap="none" baseline="0" dirty="0">
                <a:solidFill>
                  <a:srgbClr val="3D3D3D"/>
                </a:solidFill>
                <a:effectLst/>
                <a:uFill>
                  <a:solidFill>
                    <a:prstClr val="black">
                      <a:alpha val="0"/>
                    </a:prstClr>
                  </a:solidFill>
                </a:uFill>
                <a:latin typeface="Calibri"/>
                <a:ea typeface="Calibri"/>
                <a:cs typeface="Calibri"/>
              </a:rPr>
              <a:t>Rellenar solo un óvalo por columna.</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es-US" sz="2400" b="0" i="0" u="none" strike="noStrike" cap="none" baseline="0" dirty="0">
                <a:solidFill>
                  <a:srgbClr val="3D3D3D"/>
                </a:solidFill>
                <a:effectLst/>
                <a:uFill>
                  <a:solidFill>
                    <a:prstClr val="black">
                      <a:alpha val="0"/>
                    </a:prstClr>
                  </a:solidFill>
                </a:uFill>
                <a:latin typeface="Calibri"/>
                <a:ea typeface="Calibri"/>
                <a:cs typeface="Calibri"/>
              </a:rPr>
              <a:t>Clasificar hasta cinco candidatos.</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es-US" sz="2400" b="0" i="0" u="none" strike="noStrike" cap="none" baseline="0" dirty="0">
                <a:solidFill>
                  <a:srgbClr val="3D3D3D"/>
                </a:solidFill>
                <a:effectLst/>
                <a:uFill>
                  <a:solidFill>
                    <a:prstClr val="black">
                      <a:alpha val="0"/>
                    </a:prstClr>
                  </a:solidFill>
                </a:uFill>
                <a:latin typeface="Calibri"/>
                <a:ea typeface="Calibri"/>
                <a:cs typeface="Calibri"/>
              </a:rPr>
              <a:t>La clasificación de candidatos adicionales no afecta a su primera elección.</a:t>
            </a:r>
          </a:p>
          <a:p>
            <a:pPr marL="306000" marR="0" lvl="0" indent="-306000" algn="l" defTabSz="457200" rtl="0" eaLnBrk="1" fontAlgn="auto" latinLnBrk="0" hangingPunct="1">
              <a:lnSpc>
                <a:spcPct val="100000"/>
              </a:lnSpc>
              <a:spcBef>
                <a:spcPct val="20000"/>
              </a:spcBef>
              <a:spcAft>
                <a:spcPts val="600"/>
              </a:spcAft>
              <a:buClr>
                <a:srgbClr val="1B75BC"/>
              </a:buClr>
              <a:buSzPct val="92000"/>
              <a:buFont typeface="Wingdings 2" panose="05020102010507070707" pitchFamily="18" charset="2"/>
              <a:buChar char=""/>
              <a:defRPr/>
            </a:pPr>
            <a:r>
              <a:rPr lang="es-US" sz="2400" b="0" i="0" u="none" strike="noStrike" cap="none" baseline="0" dirty="0">
                <a:solidFill>
                  <a:srgbClr val="3D3D3D"/>
                </a:solidFill>
                <a:effectLst/>
                <a:uFill>
                  <a:solidFill>
                    <a:prstClr val="black">
                      <a:alpha val="0"/>
                    </a:prstClr>
                  </a:solidFill>
                </a:uFill>
                <a:latin typeface="Calibri"/>
                <a:ea typeface="Calibri"/>
                <a:cs typeface="Calibri"/>
              </a:rPr>
              <a:t>Los votantes no están obligados a clasificar a los candidatos. Los votantes pueden seleccionar a un candidato si así lo desean.</a:t>
            </a:r>
          </a:p>
        </p:txBody>
      </p:sp>
      <p:sp>
        <p:nvSpPr>
          <p:cNvPr id="13" name="Title 12">
            <a:extLst>
              <a:ext uri="{FF2B5EF4-FFF2-40B4-BE49-F238E27FC236}">
                <a16:creationId xmlns:a16="http://schemas.microsoft.com/office/drawing/2014/main" id="{DE08FA53-8E53-76E5-CE5D-9470CC31A93C}"/>
              </a:ext>
            </a:extLst>
          </p:cNvPr>
          <p:cNvSpPr>
            <a:spLocks noGrp="1"/>
          </p:cNvSpPr>
          <p:nvPr>
            <p:ph type="title"/>
          </p:nvPr>
        </p:nvSpPr>
        <p:spPr/>
        <p:txBody>
          <a:bodyPr/>
          <a:lstStyle/>
          <a:p>
            <a:r>
              <a:rPr lang="es-US" sz="2800" b="1" i="0" u="none" strike="noStrike" cap="all" baseline="0">
                <a:solidFill>
                  <a:srgbClr val="FFFFFF"/>
                </a:solidFill>
                <a:effectLst/>
                <a:uFill>
                  <a:solidFill>
                    <a:prstClr val="black">
                      <a:alpha val="0"/>
                    </a:prstClr>
                  </a:solidFill>
                </a:uFill>
                <a:latin typeface="Calibri"/>
                <a:ea typeface="Calibri"/>
                <a:cs typeface="Calibri"/>
              </a:rPr>
              <a:t>Cómo marcar su boleta</a:t>
            </a:r>
          </a:p>
        </p:txBody>
      </p:sp>
      <p:pic>
        <p:nvPicPr>
          <p:cNvPr id="6" name="Picture 5">
            <a:extLst>
              <a:ext uri="{FF2B5EF4-FFF2-40B4-BE49-F238E27FC236}">
                <a16:creationId xmlns:a16="http://schemas.microsoft.com/office/drawing/2014/main" id="{8E46CD78-CE9C-4E43-9D44-C592CB890A5E}"/>
              </a:ext>
            </a:extLst>
          </p:cNvPr>
          <p:cNvPicPr>
            <a:picLocks noChangeAspect="1"/>
          </p:cNvPicPr>
          <p:nvPr/>
        </p:nvPicPr>
        <p:blipFill>
          <a:blip r:embed="rId3"/>
          <a:srcRect l="205" t="-7975" r="-205" b="8879"/>
          <a:stretch>
            <a:fillRect/>
          </a:stretch>
        </p:blipFill>
        <p:spPr>
          <a:xfrm>
            <a:off x="7470854" y="62044"/>
            <a:ext cx="4371574" cy="6795956"/>
          </a:xfrm>
          <a:prstGeom prst="rect">
            <a:avLst/>
          </a:prstGeom>
        </p:spPr>
      </p:pic>
      <p:sp>
        <p:nvSpPr>
          <p:cNvPr id="7" name="Oval 6">
            <a:extLst>
              <a:ext uri="{FF2B5EF4-FFF2-40B4-BE49-F238E27FC236}">
                <a16:creationId xmlns:a16="http://schemas.microsoft.com/office/drawing/2014/main" id="{C7D847C0-CD75-EA16-7713-BA7C1A24EFB7}"/>
              </a:ext>
            </a:extLst>
          </p:cNvPr>
          <p:cNvSpPr/>
          <p:nvPr/>
        </p:nvSpPr>
        <p:spPr>
          <a:xfrm>
            <a:off x="10008855" y="1990164"/>
            <a:ext cx="175051" cy="8570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996020-E062-2E18-724B-BC48599F691C}"/>
              </a:ext>
            </a:extLst>
          </p:cNvPr>
          <p:cNvSpPr/>
          <p:nvPr/>
        </p:nvSpPr>
        <p:spPr>
          <a:xfrm>
            <a:off x="10720865" y="463537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67778D0-1EC9-2C17-29F7-026C0763564C}"/>
              </a:ext>
            </a:extLst>
          </p:cNvPr>
          <p:cNvSpPr/>
          <p:nvPr/>
        </p:nvSpPr>
        <p:spPr>
          <a:xfrm>
            <a:off x="10350254" y="2734856"/>
            <a:ext cx="173633" cy="90353"/>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8373915-D9C2-8CDB-DE69-E41070E1E828}"/>
              </a:ext>
            </a:extLst>
          </p:cNvPr>
          <p:cNvSpPr/>
          <p:nvPr/>
        </p:nvSpPr>
        <p:spPr>
          <a:xfrm>
            <a:off x="11065006" y="4242899"/>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BB7882-F7F7-6176-0D49-8BF8183343B2}"/>
              </a:ext>
            </a:extLst>
          </p:cNvPr>
          <p:cNvSpPr/>
          <p:nvPr/>
        </p:nvSpPr>
        <p:spPr>
          <a:xfrm>
            <a:off x="11428023" y="347933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DE7E37B-D5EA-0D45-46B1-49D2722571AB}"/>
              </a:ext>
            </a:extLst>
          </p:cNvPr>
          <p:cNvPicPr>
            <a:picLocks noChangeAspect="1"/>
          </p:cNvPicPr>
          <p:nvPr/>
        </p:nvPicPr>
        <p:blipFill>
          <a:blip r:embed="rId4">
            <a:alphaModFix amt="50000"/>
            <a:extLst>
              <a:ext uri="{837473B0-CC2E-450A-ABE3-18F120FF3D39}">
                <a1611:picAttrSrcUrl xmlns:a1611="http://schemas.microsoft.com/office/drawing/2016/11/main" r:id="rId5"/>
              </a:ext>
            </a:extLst>
          </a:blip>
          <a:stretch>
            <a:fillRect/>
          </a:stretch>
        </p:blipFill>
        <p:spPr>
          <a:xfrm>
            <a:off x="8414930" y="2414138"/>
            <a:ext cx="3427498" cy="3389834"/>
          </a:xfrm>
          <a:prstGeom prst="rect">
            <a:avLst/>
          </a:prstGeom>
        </p:spPr>
      </p:pic>
    </p:spTree>
    <p:extLst>
      <p:ext uri="{BB962C8B-B14F-4D97-AF65-F5344CB8AC3E}">
        <p14:creationId xmlns:p14="http://schemas.microsoft.com/office/powerpoint/2010/main" val="3306563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p15="http://schemas.microsoft.com/office/powerpoint/2012/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5747569-1BC4-3263-C5EA-396CAB27D93E}"/>
              </a:ext>
            </a:extLst>
          </p:cNvPr>
          <p:cNvSpPr>
            <a:spLocks noGrp="1"/>
          </p:cNvSpPr>
          <p:nvPr>
            <p:ph type="title"/>
          </p:nvPr>
        </p:nvSpPr>
        <p:spPr/>
        <p:txBody>
          <a:bodyPr/>
          <a:lstStyle/>
          <a:p>
            <a:r>
              <a:rPr lang="es-US" sz="2800" b="1" i="0" u="none" strike="noStrike" cap="all" baseline="0">
                <a:solidFill>
                  <a:srgbClr val="FFFFFF"/>
                </a:solidFill>
                <a:effectLst/>
                <a:uFill>
                  <a:solidFill>
                    <a:prstClr val="black">
                      <a:alpha val="0"/>
                    </a:prstClr>
                  </a:solidFill>
                </a:uFill>
                <a:latin typeface="Calibri"/>
                <a:ea typeface="Calibri"/>
                <a:cs typeface="Calibri"/>
              </a:rPr>
              <a:t>Errores a evitar: errores de clasificación</a:t>
            </a:r>
          </a:p>
        </p:txBody>
      </p:sp>
      <p:pic>
        <p:nvPicPr>
          <p:cNvPr id="5" name="Picture 4">
            <a:extLst>
              <a:ext uri="{FF2B5EF4-FFF2-40B4-BE49-F238E27FC236}">
                <a16:creationId xmlns:a16="http://schemas.microsoft.com/office/drawing/2014/main" id="{0B026EA2-F740-4F6F-B2D4-29F9AF99EFB2}"/>
              </a:ext>
            </a:extLst>
          </p:cNvPr>
          <p:cNvPicPr>
            <a:picLocks noChangeAspect="1"/>
          </p:cNvPicPr>
          <p:nvPr/>
        </p:nvPicPr>
        <p:blipFill>
          <a:blip r:embed="rId3"/>
          <a:srcRect r="3436" b="47745"/>
          <a:stretch>
            <a:fillRect/>
          </a:stretch>
        </p:blipFill>
        <p:spPr>
          <a:xfrm>
            <a:off x="1406175" y="2122098"/>
            <a:ext cx="4109117" cy="4085656"/>
          </a:xfrm>
          <a:prstGeom prst="rect">
            <a:avLst/>
          </a:prstGeom>
        </p:spPr>
      </p:pic>
      <p:sp>
        <p:nvSpPr>
          <p:cNvPr id="4" name="Oval 3">
            <a:extLst>
              <a:ext uri="{FF2B5EF4-FFF2-40B4-BE49-F238E27FC236}">
                <a16:creationId xmlns:a16="http://schemas.microsoft.com/office/drawing/2014/main" id="{5F7FA505-398B-5E43-0F20-1905D3660889}"/>
              </a:ext>
            </a:extLst>
          </p:cNvPr>
          <p:cNvSpPr/>
          <p:nvPr/>
        </p:nvSpPr>
        <p:spPr>
          <a:xfrm>
            <a:off x="3841770"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4672BF5-7AF6-F33F-F851-1ACF82232DED}"/>
              </a:ext>
            </a:extLst>
          </p:cNvPr>
          <p:cNvSpPr/>
          <p:nvPr/>
        </p:nvSpPr>
        <p:spPr>
          <a:xfrm>
            <a:off x="4430950" y="2147677"/>
            <a:ext cx="383158" cy="40610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B1D114-2D27-1412-FA6B-A1F5AB718F4B}"/>
              </a:ext>
            </a:extLst>
          </p:cNvPr>
          <p:cNvSpPr/>
          <p:nvPr/>
        </p:nvSpPr>
        <p:spPr>
          <a:xfrm>
            <a:off x="4110910" y="2147677"/>
            <a:ext cx="320040" cy="406105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A4F2AC-90FD-6E0D-DC06-CA62D52C7314}"/>
              </a:ext>
            </a:extLst>
          </p:cNvPr>
          <p:cNvSpPr/>
          <p:nvPr/>
        </p:nvSpPr>
        <p:spPr>
          <a:xfrm>
            <a:off x="4182187"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5A83D33-ACC4-02CF-E93B-8A7615D2DA9E}"/>
              </a:ext>
            </a:extLst>
          </p:cNvPr>
          <p:cNvSpPr/>
          <p:nvPr/>
        </p:nvSpPr>
        <p:spPr>
          <a:xfrm>
            <a:off x="4522996" y="4122050"/>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53A7764-B195-49A8-9EAC-7C4BFEBE23CE}"/>
              </a:ext>
            </a:extLst>
          </p:cNvPr>
          <p:cNvPicPr>
            <a:picLocks noChangeAspect="1"/>
          </p:cNvPicPr>
          <p:nvPr/>
        </p:nvPicPr>
        <p:blipFill>
          <a:blip r:embed="rId4"/>
          <a:stretch>
            <a:fillRect/>
          </a:stretch>
        </p:blipFill>
        <p:spPr>
          <a:xfrm>
            <a:off x="6635812" y="2124062"/>
            <a:ext cx="4109060" cy="4084674"/>
          </a:xfrm>
          <a:prstGeom prst="rect">
            <a:avLst/>
          </a:prstGeom>
        </p:spPr>
      </p:pic>
      <p:sp>
        <p:nvSpPr>
          <p:cNvPr id="12" name="Oval 11">
            <a:extLst>
              <a:ext uri="{FF2B5EF4-FFF2-40B4-BE49-F238E27FC236}">
                <a16:creationId xmlns:a16="http://schemas.microsoft.com/office/drawing/2014/main" id="{AD57C821-95D2-8E65-1387-4D6056B408BF}"/>
              </a:ext>
            </a:extLst>
          </p:cNvPr>
          <p:cNvSpPr/>
          <p:nvPr/>
        </p:nvSpPr>
        <p:spPr>
          <a:xfrm>
            <a:off x="9142497" y="3709423"/>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8053C5-E541-3C10-5594-E94E1ED43EC6}"/>
              </a:ext>
            </a:extLst>
          </p:cNvPr>
          <p:cNvSpPr/>
          <p:nvPr/>
        </p:nvSpPr>
        <p:spPr>
          <a:xfrm>
            <a:off x="9359769" y="2123080"/>
            <a:ext cx="344235"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E20D759-B295-2038-4189-0DE4D67E9209}"/>
              </a:ext>
            </a:extLst>
          </p:cNvPr>
          <p:cNvSpPr/>
          <p:nvPr/>
        </p:nvSpPr>
        <p:spPr>
          <a:xfrm>
            <a:off x="9690847" y="2123080"/>
            <a:ext cx="358893" cy="408467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D01F391-B1CD-FE37-2CED-6ED58A940F28}"/>
              </a:ext>
            </a:extLst>
          </p:cNvPr>
          <p:cNvSpPr/>
          <p:nvPr/>
        </p:nvSpPr>
        <p:spPr>
          <a:xfrm>
            <a:off x="9473575" y="412081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873295-A64B-9CAF-4DE9-13F46F74835B}"/>
              </a:ext>
            </a:extLst>
          </p:cNvPr>
          <p:cNvSpPr/>
          <p:nvPr/>
        </p:nvSpPr>
        <p:spPr>
          <a:xfrm>
            <a:off x="9473575" y="4551626"/>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D24DD8-C544-F46C-8778-00E9EF1386B8}"/>
              </a:ext>
            </a:extLst>
          </p:cNvPr>
          <p:cNvSpPr/>
          <p:nvPr/>
        </p:nvSpPr>
        <p:spPr>
          <a:xfrm>
            <a:off x="9788128" y="4984222"/>
            <a:ext cx="177487" cy="9019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000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2" grpId="0" animBg="1"/>
      <p:bldP spid="21" grpId="0" animBg="1"/>
      <p:bldP spid="22" grpId="0" animBg="1"/>
      <p:bldP spid="16" grpId="0" animBg="1"/>
      <p:bldP spid="15"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5.14.0.611"/>
  <p:tag name="AS_RELEASE_DATE" val="2025.07.31"/>
  <p:tag name="AS_TITLE" val="Aspose.Slides for Java"/>
  <p:tag name="AS_VERSION" val="25.7"/>
</p:tagLst>
</file>

<file path=ppt/theme/theme1.xml><?xml version="1.0" encoding="utf-8"?>
<a:theme xmlns:a="http://schemas.openxmlformats.org/drawingml/2006/main" name="Divide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ividend">
      <a:maj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Gill Sans MT" panose="020B0502020104020203"/>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3389</TotalTime>
  <Words>1285</Words>
  <Application>Microsoft Office PowerPoint</Application>
  <PresentationFormat>Widescreen</PresentationFormat>
  <Paragraphs>134</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Gill Sans MT</vt:lpstr>
      <vt:lpstr>Phosphate Solid</vt:lpstr>
      <vt:lpstr>Wingdings</vt:lpstr>
      <vt:lpstr>Wingdings 2</vt:lpstr>
      <vt:lpstr>Dividend</vt:lpstr>
      <vt:lpstr>Votación por orden de preferencia</vt:lpstr>
      <vt:lpstr>Agenda</vt:lpstr>
      <vt:lpstr>Instrucciones del seminario web</vt:lpstr>
      <vt:lpstr>Instrucciones del seminario web</vt:lpstr>
      <vt:lpstr>Votación por orden de preferencia (Ranked choice voting, RCV) en el distrito de Columbia</vt:lpstr>
      <vt:lpstr>Votación por orden de preferencia (Ranked choice voting, RCV) en el distrito de Columbia</vt:lpstr>
      <vt:lpstr>¿Qué es la RCV Y CÓMO FUNCIONA?</vt:lpstr>
      <vt:lpstr>Cómo marcar su boleta</vt:lpstr>
      <vt:lpstr>Errores a evitar: errores de clasificación</vt:lpstr>
      <vt:lpstr>Errores que se deben evitar: omitir</vt:lpstr>
      <vt:lpstr>Recuerde</vt:lpstr>
      <vt:lpstr>PowerPoint Presentation</vt:lpstr>
      <vt:lpstr>¿Qué debe esperar?</vt:lpstr>
      <vt:lpstr>Educación y difusión</vt:lpstr>
      <vt:lpstr>Fechas importantes de las elecciones principales y especiales del 16 de junio de 2026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Ranked choice  voting</dc:title>
  <dc:creator>Ben Hinchman</dc:creator>
  <cp:lastModifiedBy>Wesley Sardinha</cp:lastModifiedBy>
  <cp:revision>81</cp:revision>
  <cp:lastPrinted>2026-02-06T18:22:05Z</cp:lastPrinted>
  <dcterms:created xsi:type="dcterms:W3CDTF">2026-01-26T19:34:40Z</dcterms:created>
  <dcterms:modified xsi:type="dcterms:W3CDTF">2026-05-12T18:43:47Z</dcterms:modified>
</cp:coreProperties>
</file>