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8"/>
  </p:notesMasterIdLst>
  <p:sldIdLst>
    <p:sldId id="256" r:id="rId2"/>
    <p:sldId id="271" r:id="rId3"/>
    <p:sldId id="272" r:id="rId4"/>
    <p:sldId id="273" r:id="rId5"/>
    <p:sldId id="257" r:id="rId6"/>
    <p:sldId id="266" r:id="rId7"/>
    <p:sldId id="258" r:id="rId8"/>
    <p:sldId id="260" r:id="rId9"/>
    <p:sldId id="259" r:id="rId10"/>
    <p:sldId id="261" r:id="rId11"/>
    <p:sldId id="268" r:id="rId12"/>
    <p:sldId id="262" r:id="rId13"/>
    <p:sldId id="274" r:id="rId14"/>
    <p:sldId id="264" r:id="rId15"/>
    <p:sldId id="270" r:id="rId16"/>
    <p:sldId id="265" r:id="rId17"/>
  </p:sldIdLst>
  <p:sldSz cx="12192000" cy="6858000"/>
  <p:notesSz cx="6985000" cy="92837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季芳 莊" userId="6acf95a66571f75e" providerId="LiveId" clId="{4B246040-64FA-49BC-B7CB-1E2EC8BE0768}"/>
    <pc:docChg chg="modSld">
      <pc:chgData name="季芳 莊" userId="6acf95a66571f75e" providerId="LiveId" clId="{4B246040-64FA-49BC-B7CB-1E2EC8BE0768}" dt="2026-05-08T13:30:08.573" v="3" actId="113"/>
      <pc:docMkLst>
        <pc:docMk/>
      </pc:docMkLst>
      <pc:sldChg chg="modSp mod">
        <pc:chgData name="季芳 莊" userId="6acf95a66571f75e" providerId="LiveId" clId="{4B246040-64FA-49BC-B7CB-1E2EC8BE0768}" dt="2026-05-08T13:29:15.877" v="0" actId="14100"/>
        <pc:sldMkLst>
          <pc:docMk/>
          <pc:sldMk cId="3731752149" sldId="257"/>
        </pc:sldMkLst>
        <pc:spChg chg="mod">
          <ac:chgData name="季芳 莊" userId="6acf95a66571f75e" providerId="LiveId" clId="{4B246040-64FA-49BC-B7CB-1E2EC8BE0768}" dt="2026-05-08T13:29:15.877" v="0" actId="14100"/>
          <ac:spMkLst>
            <pc:docMk/>
            <pc:sldMk cId="3731752149" sldId="257"/>
            <ac:spMk id="4" creationId="{E288B5F8-239A-F568-763C-07F961A59578}"/>
          </ac:spMkLst>
        </pc:spChg>
      </pc:sldChg>
      <pc:sldChg chg="modSp mod">
        <pc:chgData name="季芳 莊" userId="6acf95a66571f75e" providerId="LiveId" clId="{4B246040-64FA-49BC-B7CB-1E2EC8BE0768}" dt="2026-05-08T13:29:29.444" v="1" actId="14100"/>
        <pc:sldMkLst>
          <pc:docMk/>
          <pc:sldMk cId="3306563494" sldId="260"/>
        </pc:sldMkLst>
        <pc:spChg chg="mod">
          <ac:chgData name="季芳 莊" userId="6acf95a66571f75e" providerId="LiveId" clId="{4B246040-64FA-49BC-B7CB-1E2EC8BE0768}" dt="2026-05-08T13:29:29.444" v="1" actId="14100"/>
          <ac:spMkLst>
            <pc:docMk/>
            <pc:sldMk cId="3306563494" sldId="260"/>
            <ac:spMk id="3" creationId="{3D4E79C6-9D3F-5E93-2D25-8C230E9C313F}"/>
          </ac:spMkLst>
        </pc:spChg>
      </pc:sldChg>
      <pc:sldChg chg="modSp mod">
        <pc:chgData name="季芳 莊" userId="6acf95a66571f75e" providerId="LiveId" clId="{4B246040-64FA-49BC-B7CB-1E2EC8BE0768}" dt="2026-05-08T13:30:08.573" v="3" actId="113"/>
        <pc:sldMkLst>
          <pc:docMk/>
          <pc:sldMk cId="289932310" sldId="265"/>
        </pc:sldMkLst>
        <pc:spChg chg="mod">
          <ac:chgData name="季芳 莊" userId="6acf95a66571f75e" providerId="LiveId" clId="{4B246040-64FA-49BC-B7CB-1E2EC8BE0768}" dt="2026-05-08T13:30:08.573" v="3" actId="113"/>
          <ac:spMkLst>
            <pc:docMk/>
            <pc:sldMk cId="289932310" sldId="265"/>
            <ac:spMk id="8" creationId="{949A2449-D0FA-B1CD-D334-4C94A90278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D5D49A0E-9284-D84A-8021-C9903127BBDE}" type="datetimeFigureOut">
              <a:rPr lang="en-US" smtClean="0"/>
              <a:t>5/12/2026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579A71-8C09-3441-BA2F-FC70D746256C}" type="slidenum">
              <a:rPr lang="en-US" smtClean="0"/>
              <a:t>‹#›</a:t>
            </a:fld>
            <a:endParaRPr lang="en-US"/>
          </a:p>
        </p:txBody>
      </p:sp>
    </p:spTree>
    <p:extLst>
      <p:ext uri="{BB962C8B-B14F-4D97-AF65-F5344CB8AC3E}">
        <p14:creationId xmlns:p14="http://schemas.microsoft.com/office/powerpoint/2010/main" val="1325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a:t>
            </a:fld>
            <a:endParaRPr lang="en-US"/>
          </a:p>
        </p:txBody>
      </p:sp>
    </p:spTree>
    <p:extLst>
      <p:ext uri="{BB962C8B-B14F-4D97-AF65-F5344CB8AC3E}">
        <p14:creationId xmlns:p14="http://schemas.microsoft.com/office/powerpoint/2010/main" val="174263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12</a:t>
            </a:fld>
            <a:endParaRPr lang="en-US"/>
          </a:p>
        </p:txBody>
      </p:sp>
    </p:spTree>
    <p:extLst>
      <p:ext uri="{BB962C8B-B14F-4D97-AF65-F5344CB8AC3E}">
        <p14:creationId xmlns:p14="http://schemas.microsoft.com/office/powerpoint/2010/main" val="218782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16</a:t>
            </a:fld>
            <a:endParaRPr lang="en-US"/>
          </a:p>
        </p:txBody>
      </p:sp>
    </p:spTree>
    <p:extLst>
      <p:ext uri="{BB962C8B-B14F-4D97-AF65-F5344CB8AC3E}">
        <p14:creationId xmlns:p14="http://schemas.microsoft.com/office/powerpoint/2010/main" val="16897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2</a:t>
            </a:fld>
            <a:endParaRPr lang="en-US"/>
          </a:p>
        </p:txBody>
      </p:sp>
    </p:spTree>
    <p:extLst>
      <p:ext uri="{BB962C8B-B14F-4D97-AF65-F5344CB8AC3E}">
        <p14:creationId xmlns:p14="http://schemas.microsoft.com/office/powerpoint/2010/main" val="11234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5</a:t>
            </a:fld>
            <a:endParaRPr lang="en-US"/>
          </a:p>
        </p:txBody>
      </p:sp>
    </p:spTree>
    <p:extLst>
      <p:ext uri="{BB962C8B-B14F-4D97-AF65-F5344CB8AC3E}">
        <p14:creationId xmlns:p14="http://schemas.microsoft.com/office/powerpoint/2010/main" val="320902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6</a:t>
            </a:fld>
            <a:endParaRPr lang="en-US"/>
          </a:p>
        </p:txBody>
      </p:sp>
    </p:spTree>
    <p:extLst>
      <p:ext uri="{BB962C8B-B14F-4D97-AF65-F5344CB8AC3E}">
        <p14:creationId xmlns:p14="http://schemas.microsoft.com/office/powerpoint/2010/main" val="202683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7</a:t>
            </a:fld>
            <a:endParaRPr lang="en-US"/>
          </a:p>
        </p:txBody>
      </p:sp>
    </p:spTree>
    <p:extLst>
      <p:ext uri="{BB962C8B-B14F-4D97-AF65-F5344CB8AC3E}">
        <p14:creationId xmlns:p14="http://schemas.microsoft.com/office/powerpoint/2010/main" val="39771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8</a:t>
            </a:fld>
            <a:endParaRPr lang="en-US"/>
          </a:p>
        </p:txBody>
      </p:sp>
    </p:spTree>
    <p:extLst>
      <p:ext uri="{BB962C8B-B14F-4D97-AF65-F5344CB8AC3E}">
        <p14:creationId xmlns:p14="http://schemas.microsoft.com/office/powerpoint/2010/main" val="26651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9</a:t>
            </a:fld>
            <a:endParaRPr lang="en-US"/>
          </a:p>
        </p:txBody>
      </p:sp>
    </p:spTree>
    <p:extLst>
      <p:ext uri="{BB962C8B-B14F-4D97-AF65-F5344CB8AC3E}">
        <p14:creationId xmlns:p14="http://schemas.microsoft.com/office/powerpoint/2010/main" val="160471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10</a:t>
            </a:fld>
            <a:endParaRPr lang="en-US"/>
          </a:p>
        </p:txBody>
      </p:sp>
    </p:spTree>
    <p:extLst>
      <p:ext uri="{BB962C8B-B14F-4D97-AF65-F5344CB8AC3E}">
        <p14:creationId xmlns:p14="http://schemas.microsoft.com/office/powerpoint/2010/main" val="100592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11</a:t>
            </a:fld>
            <a:endParaRPr lang="en-US"/>
          </a:p>
        </p:txBody>
      </p:sp>
    </p:spTree>
    <p:extLst>
      <p:ext uri="{BB962C8B-B14F-4D97-AF65-F5344CB8AC3E}">
        <p14:creationId xmlns:p14="http://schemas.microsoft.com/office/powerpoint/2010/main" val="194404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11900770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2882547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7047760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985785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93061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14257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5BB39-1D40-D846-B707-EFCA2F2CD468}"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031606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565BB39-1D40-D846-B707-EFCA2F2CD468}"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3078866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BB39-1D40-D846-B707-EFCA2F2CD468}"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717087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6162698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3482101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961EB60-3CDA-EA41-B9FC-77DF582C87C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36091335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cv@dcbo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vectors/tick-mark-ok-symbol-yes-checkbox-2901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2C6B-6F6E-1F7A-5502-01149FDD47CB}"/>
              </a:ext>
            </a:extLst>
          </p:cNvPr>
          <p:cNvSpPr>
            <a:spLocks noGrp="1"/>
          </p:cNvSpPr>
          <p:nvPr>
            <p:ph type="ctrTitle"/>
          </p:nvPr>
        </p:nvSpPr>
        <p:spPr>
          <a:xfrm>
            <a:off x="581191" y="1020432"/>
            <a:ext cx="10993549" cy="664934"/>
          </a:xfrm>
        </p:spPr>
        <p:txBody>
          <a:bodyPr>
            <a:normAutofit/>
          </a:bodyPr>
          <a:lstStyle/>
          <a:p>
            <a:r>
              <a:rPr lang="zh-US" sz="3600" b="1" i="0" u="none" strike="noStrike" cap="all" baseline="0">
                <a:solidFill>
                  <a:srgbClr val="0F6FC6"/>
                </a:solidFill>
                <a:effectLst/>
                <a:uFill>
                  <a:solidFill>
                    <a:prstClr val="black">
                      <a:alpha val="0"/>
                    </a:prstClr>
                  </a:solidFill>
                </a:uFill>
                <a:latin typeface="Calibri"/>
                <a:ea typeface="Calibri"/>
                <a:cs typeface="Calibri"/>
              </a:rPr>
              <a:t>排序選擇投票</a:t>
            </a:r>
          </a:p>
        </p:txBody>
      </p:sp>
      <p:sp>
        <p:nvSpPr>
          <p:cNvPr id="3" name="Subtitle 2">
            <a:extLst>
              <a:ext uri="{FF2B5EF4-FFF2-40B4-BE49-F238E27FC236}">
                <a16:creationId xmlns:a16="http://schemas.microsoft.com/office/drawing/2014/main" id="{C8C2C62D-B62D-696E-2476-99C1264EAE79}"/>
              </a:ext>
            </a:extLst>
          </p:cNvPr>
          <p:cNvSpPr>
            <a:spLocks noGrp="1"/>
          </p:cNvSpPr>
          <p:nvPr>
            <p:ph type="subTitle" idx="1"/>
          </p:nvPr>
        </p:nvSpPr>
        <p:spPr>
          <a:xfrm>
            <a:off x="581194" y="1685367"/>
            <a:ext cx="10993546" cy="1400400"/>
          </a:xfrm>
        </p:spPr>
        <p:txBody>
          <a:bodyPr>
            <a:normAutofit/>
          </a:bodyPr>
          <a:lstStyle/>
          <a:p>
            <a:r>
              <a:rPr lang="zh-US" sz="2400" b="0" i="0" u="none" strike="noStrike" cap="all" baseline="0">
                <a:solidFill>
                  <a:srgbClr val="009DD9"/>
                </a:solidFill>
                <a:effectLst/>
                <a:uFill>
                  <a:solidFill>
                    <a:prstClr val="black">
                      <a:alpha val="0"/>
                    </a:prstClr>
                  </a:solidFill>
                </a:uFill>
                <a:latin typeface="Calibri"/>
                <a:ea typeface="Calibri"/>
                <a:cs typeface="Calibri"/>
              </a:rPr>
              <a:t>2026 年實施資訊</a:t>
            </a:r>
          </a:p>
          <a:p>
            <a:r>
              <a:rPr lang="zh-US" sz="2400" b="0" i="0" u="none" strike="noStrike" cap="all" baseline="0">
                <a:solidFill>
                  <a:srgbClr val="009DD9"/>
                </a:solidFill>
                <a:effectLst/>
                <a:uFill>
                  <a:solidFill>
                    <a:prstClr val="black">
                      <a:alpha val="0"/>
                    </a:prstClr>
                  </a:solidFill>
                </a:uFill>
                <a:latin typeface="Calibri"/>
                <a:ea typeface="Calibri"/>
                <a:cs typeface="Calibri"/>
              </a:rPr>
              <a:t>網路研討會系列</a:t>
            </a:r>
          </a:p>
        </p:txBody>
      </p:sp>
      <p:pic>
        <p:nvPicPr>
          <p:cNvPr id="5" name="Picture 4">
            <a:extLst>
              <a:ext uri="{FF2B5EF4-FFF2-40B4-BE49-F238E27FC236}">
                <a16:creationId xmlns:a16="http://schemas.microsoft.com/office/drawing/2014/main" id="{D7349946-A2C5-4407-9F55-73C8692C8981}"/>
              </a:ext>
            </a:extLst>
          </p:cNvPr>
          <p:cNvPicPr>
            <a:picLocks noChangeAspect="1"/>
          </p:cNvPicPr>
          <p:nvPr/>
        </p:nvPicPr>
        <p:blipFill>
          <a:blip r:embed="rId3"/>
          <a:stretch>
            <a:fillRect/>
          </a:stretch>
        </p:blipFill>
        <p:spPr>
          <a:xfrm>
            <a:off x="4503542" y="3206165"/>
            <a:ext cx="3184915" cy="3095207"/>
          </a:xfrm>
          <a:prstGeom prst="rect">
            <a:avLst/>
          </a:prstGeom>
        </p:spPr>
      </p:pic>
    </p:spTree>
    <p:extLst>
      <p:ext uri="{BB962C8B-B14F-4D97-AF65-F5344CB8AC3E}">
        <p14:creationId xmlns:p14="http://schemas.microsoft.com/office/powerpoint/2010/main" val="40783229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要避免的錯誤 - 跳過</a:t>
            </a:r>
          </a:p>
        </p:txBody>
      </p:sp>
      <p:pic>
        <p:nvPicPr>
          <p:cNvPr id="8" name="Picture 7">
            <a:extLst>
              <a:ext uri="{FF2B5EF4-FFF2-40B4-BE49-F238E27FC236}">
                <a16:creationId xmlns:a16="http://schemas.microsoft.com/office/drawing/2014/main" id="{A9D3D5BC-5AD8-435F-BDC6-9FFAE7F08165}"/>
              </a:ext>
            </a:extLst>
          </p:cNvPr>
          <p:cNvPicPr>
            <a:picLocks noChangeAspect="1"/>
          </p:cNvPicPr>
          <p:nvPr/>
        </p:nvPicPr>
        <p:blipFill>
          <a:blip r:embed="rId3"/>
          <a:stretch>
            <a:fillRect/>
          </a:stretch>
        </p:blipFill>
        <p:spPr>
          <a:xfrm>
            <a:off x="1375410" y="2124817"/>
            <a:ext cx="4109060" cy="4084674"/>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2D3F050-E92E-5D96-79FE-6C1D12EB9F4A}"/>
              </a:ext>
            </a:extLst>
          </p:cNvPr>
          <p:cNvSpPr/>
          <p:nvPr/>
        </p:nvSpPr>
        <p:spPr>
          <a:xfrm>
            <a:off x="4106432" y="2129602"/>
            <a:ext cx="345288" cy="409610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845127"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A5D143-4E6F-4B9D-85E2-3BC16659D1BC}"/>
              </a:ext>
            </a:extLst>
          </p:cNvPr>
          <p:cNvPicPr>
            <a:picLocks noChangeAspect="1"/>
          </p:cNvPicPr>
          <p:nvPr/>
        </p:nvPicPr>
        <p:blipFill>
          <a:blip r:embed="rId4"/>
          <a:stretch>
            <a:fillRect/>
          </a:stretch>
        </p:blipFill>
        <p:spPr>
          <a:xfrm>
            <a:off x="6629777" y="2124817"/>
            <a:ext cx="4109060" cy="4084674"/>
          </a:xfrm>
          <a:prstGeom prst="rect">
            <a:avLst/>
          </a:prstGeom>
        </p:spPr>
      </p:pic>
      <p:sp>
        <p:nvSpPr>
          <p:cNvPr id="5" name="Rectangle 4">
            <a:extLst>
              <a:ext uri="{FF2B5EF4-FFF2-40B4-BE49-F238E27FC236}">
                <a16:creationId xmlns:a16="http://schemas.microsoft.com/office/drawing/2014/main" id="{97A0ABA4-117E-A9AA-9CD7-105A350045F3}"/>
              </a:ext>
            </a:extLst>
          </p:cNvPr>
          <p:cNvSpPr/>
          <p:nvPr/>
        </p:nvSpPr>
        <p:spPr>
          <a:xfrm>
            <a:off x="9017371"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2FDD51-831A-01F7-DB2D-6090CF9C0984}"/>
              </a:ext>
            </a:extLst>
          </p:cNvPr>
          <p:cNvSpPr/>
          <p:nvPr/>
        </p:nvSpPr>
        <p:spPr>
          <a:xfrm>
            <a:off x="9359664"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D3705-E558-0A83-285F-4C3E68DAD0A5}"/>
              </a:ext>
            </a:extLst>
          </p:cNvPr>
          <p:cNvSpPr/>
          <p:nvPr/>
        </p:nvSpPr>
        <p:spPr>
          <a:xfrm>
            <a:off x="9705068" y="2124809"/>
            <a:ext cx="345288"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803170"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23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請注意</a:t>
            </a:r>
          </a:p>
        </p:txBody>
      </p:sp>
      <p:sp>
        <p:nvSpPr>
          <p:cNvPr id="3" name="Content Placeholder 2">
            <a:extLst>
              <a:ext uri="{FF2B5EF4-FFF2-40B4-BE49-F238E27FC236}">
                <a16:creationId xmlns:a16="http://schemas.microsoft.com/office/drawing/2014/main" id="{18D7F7F7-56D9-D71D-8310-6E7468498CD5}"/>
              </a:ext>
            </a:extLst>
          </p:cNvPr>
          <p:cNvSpPr>
            <a:spLocks noGrp="1"/>
          </p:cNvSpPr>
          <p:nvPr>
            <p:ph idx="1"/>
          </p:nvPr>
        </p:nvSpPr>
        <p:spPr>
          <a:xfrm>
            <a:off x="581193" y="2277479"/>
            <a:ext cx="10353508" cy="3678303"/>
          </a:xfrm>
        </p:spPr>
        <p:txBody>
          <a:bodyPr/>
          <a:lstStyle/>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如果選舉中沒有候選人得票超過 50%，我們將開始 RCV 計票流程。</a:t>
            </a:r>
          </a:p>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在每一輪計票期間，會從選票中移除得票最少的候選人。</a:t>
            </a:r>
          </a:p>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即使您在選舉中排名最多五 (5) 位候選人，但每次只有一票有效。</a:t>
            </a:r>
          </a:p>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在您選出第一位候選人後，只要該候選人保持有效，您的選票就會計入您排名最高的候選人。</a:t>
            </a:r>
          </a:p>
          <a:p>
            <a:endParaRPr lang="en-US"/>
          </a:p>
        </p:txBody>
      </p:sp>
    </p:spTree>
    <p:extLst>
      <p:ext uri="{BB962C8B-B14F-4D97-AF65-F5344CB8AC3E}">
        <p14:creationId xmlns:p14="http://schemas.microsoft.com/office/powerpoint/2010/main" val="220829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0184744-E8AA-84CA-AC13-BCE6C65F01D2}"/>
              </a:ext>
            </a:extLst>
          </p:cNvPr>
          <p:cNvSpPr/>
          <p:nvPr/>
        </p:nvSpPr>
        <p:spPr>
          <a:xfrm>
            <a:off x="8428671" y="596592"/>
            <a:ext cx="3312795" cy="6930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9AB36C-BC89-2B66-4DDB-C1D0232E1038}"/>
              </a:ext>
            </a:extLst>
          </p:cNvPr>
          <p:cNvSpPr txBox="1"/>
          <p:nvPr/>
        </p:nvSpPr>
        <p:spPr>
          <a:xfrm>
            <a:off x="8425270" y="689099"/>
            <a:ext cx="3470910" cy="502920"/>
          </a:xfrm>
          <a:prstGeom prst="rect">
            <a:avLst/>
          </a:prstGeom>
          <a:noFill/>
        </p:spPr>
        <p:txBody>
          <a:bodyPr wrap="square" rtlCol="0">
            <a:spAutoFit/>
          </a:bodyPr>
          <a:lstStyle/>
          <a:p>
            <a:r>
              <a:rPr lang="zh-US" sz="2700" b="1" i="0" u="none" strike="noStrike" cap="none" baseline="0">
                <a:solidFill>
                  <a:srgbClr val="FFFFFF"/>
                </a:solidFill>
                <a:effectLst/>
                <a:uFill>
                  <a:solidFill>
                    <a:prstClr val="black">
                      <a:alpha val="0"/>
                    </a:prstClr>
                  </a:solidFill>
                </a:uFill>
                <a:latin typeface="Calibri"/>
                <a:ea typeface="Calibri"/>
                <a:cs typeface="Calibri"/>
              </a:rPr>
              <a:t>計票流程</a:t>
            </a:r>
            <a:endParaRPr lang="en-US" sz="2700" b="1">
              <a:solidFill>
                <a:schemeClr val="bg1"/>
              </a:solidFill>
            </a:endParaRPr>
          </a:p>
        </p:txBody>
      </p:sp>
      <p:sp>
        <p:nvSpPr>
          <p:cNvPr id="23" name="TextBox 22">
            <a:extLst>
              <a:ext uri="{FF2B5EF4-FFF2-40B4-BE49-F238E27FC236}">
                <a16:creationId xmlns:a16="http://schemas.microsoft.com/office/drawing/2014/main" id="{24C3C5E8-2386-6624-79C3-773871A8F773}"/>
              </a:ext>
            </a:extLst>
          </p:cNvPr>
          <p:cNvSpPr txBox="1"/>
          <p:nvPr/>
        </p:nvSpPr>
        <p:spPr>
          <a:xfrm>
            <a:off x="777675" y="754613"/>
            <a:ext cx="1943100" cy="396240"/>
          </a:xfrm>
          <a:prstGeom prst="rect">
            <a:avLst/>
          </a:prstGeom>
          <a:noFill/>
        </p:spPr>
        <p:txBody>
          <a:bodyPr wrap="square" rtlCol="0">
            <a:spAutoFit/>
          </a:bodyPr>
          <a:lstStyle/>
          <a:p>
            <a:r>
              <a:rPr lang="zh-US" sz="2000" b="1" i="0" u="none" strike="noStrike" cap="none" baseline="0">
                <a:solidFill>
                  <a:srgbClr val="009DD9"/>
                </a:solidFill>
                <a:effectLst/>
                <a:uFill>
                  <a:solidFill>
                    <a:prstClr val="black">
                      <a:alpha val="0"/>
                    </a:prstClr>
                  </a:solidFill>
                </a:uFill>
                <a:latin typeface="Calibri"/>
                <a:ea typeface="Calibri"/>
                <a:cs typeface="Calibri"/>
              </a:rPr>
              <a:t>第 1 輪</a:t>
            </a:r>
          </a:p>
        </p:txBody>
      </p:sp>
      <p:sp>
        <p:nvSpPr>
          <p:cNvPr id="24" name="TextBox 23">
            <a:extLst>
              <a:ext uri="{FF2B5EF4-FFF2-40B4-BE49-F238E27FC236}">
                <a16:creationId xmlns:a16="http://schemas.microsoft.com/office/drawing/2014/main" id="{364DB640-A339-3C01-7538-FE9C10A6FBD1}"/>
              </a:ext>
            </a:extLst>
          </p:cNvPr>
          <p:cNvSpPr txBox="1"/>
          <p:nvPr/>
        </p:nvSpPr>
        <p:spPr>
          <a:xfrm>
            <a:off x="777675" y="1057420"/>
            <a:ext cx="2468880" cy="396240"/>
          </a:xfrm>
          <a:prstGeom prst="rect">
            <a:avLst/>
          </a:prstGeom>
          <a:noFill/>
        </p:spPr>
        <p:txBody>
          <a:bodyPr wrap="square" rtlCol="0">
            <a:spAutoFit/>
          </a:bodyPr>
          <a:lstStyle/>
          <a:p>
            <a:r>
              <a:rPr lang="zh-US" sz="2000" b="0" i="0" u="none" strike="noStrike" cap="none" baseline="0">
                <a:solidFill>
                  <a:srgbClr val="17406D"/>
                </a:solidFill>
                <a:effectLst/>
                <a:uFill>
                  <a:solidFill>
                    <a:prstClr val="black">
                      <a:alpha val="0"/>
                    </a:prstClr>
                  </a:solidFill>
                </a:uFill>
                <a:latin typeface="Calibri"/>
                <a:ea typeface="Calibri"/>
                <a:cs typeface="Calibri"/>
              </a:rPr>
              <a:t>計算選擇的第一位候選人。</a:t>
            </a:r>
          </a:p>
        </p:txBody>
      </p:sp>
      <p:sp>
        <p:nvSpPr>
          <p:cNvPr id="25" name="TextBox 24">
            <a:extLst>
              <a:ext uri="{FF2B5EF4-FFF2-40B4-BE49-F238E27FC236}">
                <a16:creationId xmlns:a16="http://schemas.microsoft.com/office/drawing/2014/main" id="{33D1CFE0-C138-C254-A0C0-CD45D01398E4}"/>
              </a:ext>
            </a:extLst>
          </p:cNvPr>
          <p:cNvSpPr txBox="1"/>
          <p:nvPr/>
        </p:nvSpPr>
        <p:spPr>
          <a:xfrm>
            <a:off x="777675" y="2778759"/>
            <a:ext cx="1943100" cy="396240"/>
          </a:xfrm>
          <a:prstGeom prst="rect">
            <a:avLst/>
          </a:prstGeom>
          <a:noFill/>
        </p:spPr>
        <p:txBody>
          <a:bodyPr wrap="square" rtlCol="0">
            <a:spAutoFit/>
          </a:bodyPr>
          <a:lstStyle/>
          <a:p>
            <a:r>
              <a:rPr lang="zh-US" sz="2000" b="1" i="0" u="none" strike="noStrike" cap="none" baseline="0">
                <a:solidFill>
                  <a:srgbClr val="009DD9"/>
                </a:solidFill>
                <a:effectLst/>
                <a:uFill>
                  <a:solidFill>
                    <a:prstClr val="black">
                      <a:alpha val="0"/>
                    </a:prstClr>
                  </a:solidFill>
                </a:uFill>
                <a:latin typeface="Calibri"/>
                <a:ea typeface="Calibri"/>
                <a:cs typeface="Calibri"/>
              </a:rPr>
              <a:t>第 2 輪</a:t>
            </a:r>
          </a:p>
        </p:txBody>
      </p:sp>
      <p:sp>
        <p:nvSpPr>
          <p:cNvPr id="26" name="TextBox 25">
            <a:extLst>
              <a:ext uri="{FF2B5EF4-FFF2-40B4-BE49-F238E27FC236}">
                <a16:creationId xmlns:a16="http://schemas.microsoft.com/office/drawing/2014/main" id="{9B0D8E0D-B1C4-1F1D-6377-A4C41EA3FA03}"/>
              </a:ext>
            </a:extLst>
          </p:cNvPr>
          <p:cNvSpPr txBox="1"/>
          <p:nvPr/>
        </p:nvSpPr>
        <p:spPr>
          <a:xfrm>
            <a:off x="777675" y="4885272"/>
            <a:ext cx="1943100" cy="396240"/>
          </a:xfrm>
          <a:prstGeom prst="rect">
            <a:avLst/>
          </a:prstGeom>
          <a:noFill/>
        </p:spPr>
        <p:txBody>
          <a:bodyPr wrap="square" rtlCol="0">
            <a:spAutoFit/>
          </a:bodyPr>
          <a:lstStyle/>
          <a:p>
            <a:r>
              <a:rPr lang="zh-US" sz="2000" b="1" i="0" u="none" strike="noStrike" cap="none" baseline="0">
                <a:solidFill>
                  <a:srgbClr val="009DD9"/>
                </a:solidFill>
                <a:effectLst/>
                <a:uFill>
                  <a:solidFill>
                    <a:prstClr val="black">
                      <a:alpha val="0"/>
                    </a:prstClr>
                  </a:solidFill>
                </a:uFill>
                <a:latin typeface="Calibri"/>
                <a:ea typeface="Calibri"/>
                <a:cs typeface="Calibri"/>
              </a:rPr>
              <a:t>第 3 輪</a:t>
            </a:r>
          </a:p>
        </p:txBody>
      </p:sp>
      <p:sp>
        <p:nvSpPr>
          <p:cNvPr id="27" name="TextBox 26">
            <a:extLst>
              <a:ext uri="{FF2B5EF4-FFF2-40B4-BE49-F238E27FC236}">
                <a16:creationId xmlns:a16="http://schemas.microsoft.com/office/drawing/2014/main" id="{B32AC34E-DEC3-2C78-FC02-5B6E2D5960DB}"/>
              </a:ext>
            </a:extLst>
          </p:cNvPr>
          <p:cNvSpPr txBox="1"/>
          <p:nvPr/>
        </p:nvSpPr>
        <p:spPr>
          <a:xfrm>
            <a:off x="777675" y="3106853"/>
            <a:ext cx="3226435" cy="701040"/>
          </a:xfrm>
          <a:prstGeom prst="rect">
            <a:avLst/>
          </a:prstGeom>
          <a:noFill/>
        </p:spPr>
        <p:txBody>
          <a:bodyPr wrap="square" rtlCol="0">
            <a:spAutoFit/>
          </a:bodyPr>
          <a:lstStyle/>
          <a:p>
            <a:r>
              <a:rPr lang="zh-US" sz="2000" b="0" i="0" u="none" strike="noStrike" cap="none" baseline="0">
                <a:solidFill>
                  <a:srgbClr val="17406D"/>
                </a:solidFill>
                <a:effectLst/>
                <a:uFill>
                  <a:solidFill>
                    <a:prstClr val="black">
                      <a:alpha val="0"/>
                    </a:prstClr>
                  </a:solidFill>
                </a:uFill>
                <a:latin typeface="Calibri"/>
                <a:ea typeface="Calibri"/>
                <a:cs typeface="Calibri"/>
              </a:rPr>
              <a:t>淘汰得票最少的候選人。這些選票會轉移至該選民的次要選擇。</a:t>
            </a:r>
          </a:p>
        </p:txBody>
      </p:sp>
      <p:sp>
        <p:nvSpPr>
          <p:cNvPr id="28" name="TextBox 27">
            <a:extLst>
              <a:ext uri="{FF2B5EF4-FFF2-40B4-BE49-F238E27FC236}">
                <a16:creationId xmlns:a16="http://schemas.microsoft.com/office/drawing/2014/main" id="{C939B56B-0E6D-6AA5-5A71-C1EBE7231C4A}"/>
              </a:ext>
            </a:extLst>
          </p:cNvPr>
          <p:cNvSpPr txBox="1"/>
          <p:nvPr/>
        </p:nvSpPr>
        <p:spPr>
          <a:xfrm>
            <a:off x="777675" y="5188565"/>
            <a:ext cx="2639513" cy="701040"/>
          </a:xfrm>
          <a:prstGeom prst="rect">
            <a:avLst/>
          </a:prstGeom>
          <a:noFill/>
        </p:spPr>
        <p:txBody>
          <a:bodyPr wrap="square" rtlCol="0">
            <a:spAutoFit/>
          </a:bodyPr>
          <a:lstStyle/>
          <a:p>
            <a:r>
              <a:rPr lang="zh-US" sz="2000" b="0" i="0" u="none" strike="noStrike" cap="none" baseline="0">
                <a:solidFill>
                  <a:srgbClr val="17406D"/>
                </a:solidFill>
                <a:effectLst/>
                <a:uFill>
                  <a:solidFill>
                    <a:prstClr val="black">
                      <a:alpha val="0"/>
                    </a:prstClr>
                  </a:solidFill>
                </a:uFill>
                <a:latin typeface="Calibri"/>
                <a:ea typeface="Calibri"/>
                <a:cs typeface="Calibri"/>
              </a:rPr>
              <a:t>此流程會持續直到有候選人獲得多數票為止。</a:t>
            </a:r>
          </a:p>
        </p:txBody>
      </p:sp>
      <p:pic>
        <p:nvPicPr>
          <p:cNvPr id="30" name="Graphic 29" descr="Trophy">
            <a:extLst>
              <a:ext uri="{FF2B5EF4-FFF2-40B4-BE49-F238E27FC236}">
                <a16:creationId xmlns:a16="http://schemas.microsoft.com/office/drawing/2014/main" id="{FD6C8156-BC6A-01CA-E538-2E13294B4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5430" y="4670405"/>
            <a:ext cx="1036320" cy="1036320"/>
          </a:xfrm>
          <a:prstGeom prst="rect">
            <a:avLst/>
          </a:prstGeom>
        </p:spPr>
      </p:pic>
      <p:sp>
        <p:nvSpPr>
          <p:cNvPr id="31" name="TextBox 30">
            <a:extLst>
              <a:ext uri="{FF2B5EF4-FFF2-40B4-BE49-F238E27FC236}">
                <a16:creationId xmlns:a16="http://schemas.microsoft.com/office/drawing/2014/main" id="{AA104E07-D463-0C83-856C-82380CECD83B}"/>
              </a:ext>
            </a:extLst>
          </p:cNvPr>
          <p:cNvSpPr txBox="1"/>
          <p:nvPr/>
        </p:nvSpPr>
        <p:spPr>
          <a:xfrm>
            <a:off x="9491254" y="4746773"/>
            <a:ext cx="412024" cy="533400"/>
          </a:xfrm>
          <a:prstGeom prst="rect">
            <a:avLst/>
          </a:prstGeom>
          <a:noFill/>
        </p:spPr>
        <p:txBody>
          <a:bodyPr wrap="square" rtlCol="0">
            <a:spAutoFit/>
          </a:bodyPr>
          <a:lstStyle/>
          <a:p>
            <a:r>
              <a:rPr lang="zh-US" sz="2900" b="0" i="0" u="none" strike="noStrike" cap="none" baseline="0">
                <a:solidFill>
                  <a:srgbClr val="FFFFFF"/>
                </a:solidFill>
                <a:effectLst/>
                <a:uFill>
                  <a:solidFill>
                    <a:prstClr val="black">
                      <a:alpha val="0"/>
                    </a:prstClr>
                  </a:solidFill>
                </a:uFill>
                <a:latin typeface="Phosphate Solid"/>
                <a:ea typeface="Phosphate Solid"/>
                <a:cs typeface="Phosphate Solid"/>
              </a:rPr>
              <a:t>B</a:t>
            </a:r>
          </a:p>
        </p:txBody>
      </p:sp>
      <p:sp>
        <p:nvSpPr>
          <p:cNvPr id="32" name="TextBox 31">
            <a:extLst>
              <a:ext uri="{FF2B5EF4-FFF2-40B4-BE49-F238E27FC236}">
                <a16:creationId xmlns:a16="http://schemas.microsoft.com/office/drawing/2014/main" id="{80836DF8-3E79-FD9E-3BEA-57ABCE71FD6B}"/>
              </a:ext>
            </a:extLst>
          </p:cNvPr>
          <p:cNvSpPr txBox="1"/>
          <p:nvPr/>
        </p:nvSpPr>
        <p:spPr>
          <a:xfrm>
            <a:off x="9328785" y="5579864"/>
            <a:ext cx="716280" cy="365760"/>
          </a:xfrm>
          <a:prstGeom prst="rect">
            <a:avLst/>
          </a:prstGeom>
          <a:noFill/>
        </p:spPr>
        <p:txBody>
          <a:bodyPr wrap="square" rtlCol="0">
            <a:spAutoFit/>
          </a:bodyPr>
          <a:lstStyle/>
          <a:p>
            <a:r>
              <a:rPr lang="zh-US" sz="1800" b="1" i="0" u="none" strike="noStrike" cap="none" baseline="0">
                <a:solidFill>
                  <a:srgbClr val="17406D"/>
                </a:solidFill>
                <a:effectLst/>
                <a:uFill>
                  <a:solidFill>
                    <a:prstClr val="black">
                      <a:alpha val="0"/>
                    </a:prstClr>
                  </a:solidFill>
                </a:uFill>
                <a:latin typeface="Calibri"/>
                <a:ea typeface="Calibri"/>
                <a:cs typeface="Calibri"/>
              </a:rPr>
              <a:t>獲勝</a:t>
            </a:r>
          </a:p>
        </p:txBody>
      </p:sp>
      <p:pic>
        <p:nvPicPr>
          <p:cNvPr id="34" name="Picture 33">
            <a:extLst>
              <a:ext uri="{FF2B5EF4-FFF2-40B4-BE49-F238E27FC236}">
                <a16:creationId xmlns:a16="http://schemas.microsoft.com/office/drawing/2014/main" id="{CC4A5B05-E27F-C23E-07C9-4D2A08B20582}"/>
              </a:ext>
            </a:extLst>
          </p:cNvPr>
          <p:cNvPicPr>
            <a:picLocks noChangeAspect="1"/>
          </p:cNvPicPr>
          <p:nvPr/>
        </p:nvPicPr>
        <p:blipFill>
          <a:blip r:embed="rId5"/>
          <a:stretch>
            <a:fillRect/>
          </a:stretch>
        </p:blipFill>
        <p:spPr>
          <a:xfrm>
            <a:off x="4023360" y="694688"/>
            <a:ext cx="4191000" cy="1663700"/>
          </a:xfrm>
          <a:prstGeom prst="rect">
            <a:avLst/>
          </a:prstGeom>
        </p:spPr>
      </p:pic>
      <p:pic>
        <p:nvPicPr>
          <p:cNvPr id="39" name="Picture 38">
            <a:extLst>
              <a:ext uri="{FF2B5EF4-FFF2-40B4-BE49-F238E27FC236}">
                <a16:creationId xmlns:a16="http://schemas.microsoft.com/office/drawing/2014/main" id="{11F09984-F07B-915D-937F-3D3459BCF96C}"/>
              </a:ext>
            </a:extLst>
          </p:cNvPr>
          <p:cNvPicPr>
            <a:picLocks noChangeAspect="1"/>
          </p:cNvPicPr>
          <p:nvPr/>
        </p:nvPicPr>
        <p:blipFill>
          <a:blip r:embed="rId6"/>
          <a:stretch>
            <a:fillRect/>
          </a:stretch>
        </p:blipFill>
        <p:spPr>
          <a:xfrm>
            <a:off x="3925872" y="2778759"/>
            <a:ext cx="4305300" cy="1651000"/>
          </a:xfrm>
          <a:prstGeom prst="rect">
            <a:avLst/>
          </a:prstGeom>
        </p:spPr>
      </p:pic>
      <p:pic>
        <p:nvPicPr>
          <p:cNvPr id="3" name="Picture 2">
            <a:extLst>
              <a:ext uri="{FF2B5EF4-FFF2-40B4-BE49-F238E27FC236}">
                <a16:creationId xmlns:a16="http://schemas.microsoft.com/office/drawing/2014/main" id="{3357FD3F-9188-056F-0516-928D945246F7}"/>
              </a:ext>
            </a:extLst>
          </p:cNvPr>
          <p:cNvPicPr>
            <a:picLocks noChangeAspect="1"/>
          </p:cNvPicPr>
          <p:nvPr/>
        </p:nvPicPr>
        <p:blipFill>
          <a:blip r:embed="rId7"/>
          <a:stretch>
            <a:fillRect/>
          </a:stretch>
        </p:blipFill>
        <p:spPr>
          <a:xfrm>
            <a:off x="3928109" y="4853251"/>
            <a:ext cx="4445000" cy="1828800"/>
          </a:xfrm>
          <a:prstGeom prst="rect">
            <a:avLst/>
          </a:prstGeom>
        </p:spPr>
      </p:pic>
    </p:spTree>
    <p:extLst>
      <p:ext uri="{BB962C8B-B14F-4D97-AF65-F5344CB8AC3E}">
        <p14:creationId xmlns:p14="http://schemas.microsoft.com/office/powerpoint/2010/main" val="2324797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0EB7A-00A9-434A-2C91-895CE1A9052F}"/>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預期會有什麼情況？</a:t>
            </a:r>
          </a:p>
        </p:txBody>
      </p:sp>
      <p:sp>
        <p:nvSpPr>
          <p:cNvPr id="6" name="Text Placeholder 5">
            <a:extLst>
              <a:ext uri="{FF2B5EF4-FFF2-40B4-BE49-F238E27FC236}">
                <a16:creationId xmlns:a16="http://schemas.microsoft.com/office/drawing/2014/main" id="{75610A55-8CBA-0E52-6802-B673D56B3708}"/>
              </a:ext>
            </a:extLst>
          </p:cNvPr>
          <p:cNvSpPr>
            <a:spLocks noGrp="1"/>
          </p:cNvSpPr>
          <p:nvPr>
            <p:ph type="body" idx="1"/>
          </p:nvPr>
        </p:nvSpPr>
        <p:spPr>
          <a:xfrm>
            <a:off x="998059" y="2001506"/>
            <a:ext cx="5087075" cy="536005"/>
          </a:xfrm>
        </p:spPr>
        <p:txBody>
          <a:bodyPr/>
          <a:lstStyle/>
          <a:p>
            <a:r>
              <a:rPr lang="zh-US" sz="2200" b="1" i="0" u="none" strike="noStrike" cap="none" baseline="0">
                <a:solidFill>
                  <a:srgbClr val="009DD9"/>
                </a:solidFill>
                <a:effectLst/>
                <a:uFill>
                  <a:solidFill>
                    <a:prstClr val="black">
                      <a:alpha val="0"/>
                    </a:prstClr>
                  </a:solidFill>
                </a:uFill>
                <a:latin typeface="Calibri"/>
                <a:ea typeface="Calibri"/>
                <a:cs typeface="Calibri"/>
              </a:rPr>
              <a:t>投票</a:t>
            </a:r>
          </a:p>
        </p:txBody>
      </p:sp>
      <p:sp>
        <p:nvSpPr>
          <p:cNvPr id="7" name="Content Placeholder 6">
            <a:extLst>
              <a:ext uri="{FF2B5EF4-FFF2-40B4-BE49-F238E27FC236}">
                <a16:creationId xmlns:a16="http://schemas.microsoft.com/office/drawing/2014/main" id="{2C539624-C6DF-9680-3C0D-FE554A80CF8F}"/>
              </a:ext>
            </a:extLst>
          </p:cNvPr>
          <p:cNvSpPr>
            <a:spLocks noGrp="1"/>
          </p:cNvSpPr>
          <p:nvPr>
            <p:ph sz="half" idx="2"/>
          </p:nvPr>
        </p:nvSpPr>
        <p:spPr>
          <a:xfrm>
            <a:off x="525773" y="2574433"/>
            <a:ext cx="4988336" cy="2813051"/>
          </a:xfrm>
        </p:spPr>
        <p:txBody>
          <a:bodyPr>
            <a:normAutofit/>
          </a:bodyPr>
          <a:lstStyle/>
          <a:p>
            <a:r>
              <a:rPr lang="zh-US" sz="2400" b="0" i="0" u="none" strike="noStrike" cap="none" baseline="0">
                <a:solidFill>
                  <a:srgbClr val="17406D"/>
                </a:solidFill>
                <a:effectLst/>
                <a:uFill>
                  <a:solidFill>
                    <a:prstClr val="black">
                      <a:alpha val="0"/>
                    </a:prstClr>
                  </a:solidFill>
                </a:uFill>
                <a:latin typeface="Calibri"/>
                <a:ea typeface="Calibri"/>
                <a:cs typeface="Calibri"/>
              </a:rPr>
              <a:t>標記選票可能需要較長時間</a:t>
            </a:r>
          </a:p>
          <a:p>
            <a:r>
              <a:rPr lang="zh-US" sz="2400" b="0" i="0" u="none" strike="noStrike" cap="none" baseline="0">
                <a:solidFill>
                  <a:srgbClr val="17406D"/>
                </a:solidFill>
                <a:effectLst/>
                <a:uFill>
                  <a:solidFill>
                    <a:prstClr val="black">
                      <a:alpha val="0"/>
                    </a:prstClr>
                  </a:solidFill>
                </a:uFill>
                <a:latin typeface="Calibri"/>
                <a:ea typeface="Calibri"/>
                <a:cs typeface="Calibri"/>
              </a:rPr>
              <a:t>投票中心將提供 RCV 指南</a:t>
            </a:r>
          </a:p>
          <a:p>
            <a:r>
              <a:rPr lang="zh-US" sz="2400" b="0" i="0" u="none" strike="noStrike" cap="none" baseline="0">
                <a:solidFill>
                  <a:srgbClr val="17406D"/>
                </a:solidFill>
                <a:effectLst/>
                <a:uFill>
                  <a:solidFill>
                    <a:prstClr val="black">
                      <a:alpha val="0"/>
                    </a:prstClr>
                  </a:solidFill>
                </a:uFill>
                <a:latin typeface="Calibri"/>
                <a:ea typeface="Calibri"/>
                <a:cs typeface="Calibri"/>
              </a:rPr>
              <a:t>郵寄選票包裹將包含 RCV 指南</a:t>
            </a:r>
          </a:p>
          <a:p>
            <a:endParaRPr lang="en-US" sz="240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2F7007C-B5A7-8F97-3A43-8DD55A42A5CE}"/>
              </a:ext>
            </a:extLst>
          </p:cNvPr>
          <p:cNvSpPr>
            <a:spLocks noGrp="1"/>
          </p:cNvSpPr>
          <p:nvPr>
            <p:ph type="body" sz="quarter" idx="3"/>
          </p:nvPr>
        </p:nvSpPr>
        <p:spPr>
          <a:xfrm>
            <a:off x="6399042" y="1984138"/>
            <a:ext cx="5087073" cy="553373"/>
          </a:xfrm>
        </p:spPr>
        <p:txBody>
          <a:bodyPr/>
          <a:lstStyle/>
          <a:p>
            <a:r>
              <a:rPr lang="zh-US" sz="2200" b="1" i="0" u="none" strike="noStrike" cap="none" baseline="0">
                <a:solidFill>
                  <a:srgbClr val="009DD9"/>
                </a:solidFill>
                <a:effectLst/>
                <a:uFill>
                  <a:solidFill>
                    <a:prstClr val="black">
                      <a:alpha val="0"/>
                    </a:prstClr>
                  </a:solidFill>
                </a:uFill>
                <a:latin typeface="Calibri"/>
                <a:ea typeface="Calibri"/>
                <a:cs typeface="Calibri"/>
              </a:rPr>
              <a:t>結果</a:t>
            </a:r>
          </a:p>
        </p:txBody>
      </p:sp>
      <p:sp>
        <p:nvSpPr>
          <p:cNvPr id="9" name="Content Placeholder 8">
            <a:extLst>
              <a:ext uri="{FF2B5EF4-FFF2-40B4-BE49-F238E27FC236}">
                <a16:creationId xmlns:a16="http://schemas.microsoft.com/office/drawing/2014/main" id="{EE4BF058-7C51-3804-55FE-E3A0D754B28E}"/>
              </a:ext>
            </a:extLst>
          </p:cNvPr>
          <p:cNvSpPr>
            <a:spLocks noGrp="1"/>
          </p:cNvSpPr>
          <p:nvPr>
            <p:ph sz="quarter" idx="4"/>
          </p:nvPr>
        </p:nvSpPr>
        <p:spPr>
          <a:xfrm>
            <a:off x="5821888" y="2574433"/>
            <a:ext cx="5968323" cy="3826048"/>
          </a:xfrm>
        </p:spPr>
        <p:txBody>
          <a:bodyPr>
            <a:normAutofit/>
          </a:bodyPr>
          <a:lstStyle/>
          <a:p>
            <a:r>
              <a:rPr lang="zh-US" sz="2200" b="0" i="0" u="none" strike="noStrike" cap="none" baseline="0">
                <a:solidFill>
                  <a:srgbClr val="17406D"/>
                </a:solidFill>
                <a:effectLst/>
                <a:uFill>
                  <a:solidFill>
                    <a:prstClr val="black">
                      <a:alpha val="0"/>
                    </a:prstClr>
                  </a:solidFill>
                </a:uFill>
                <a:latin typeface="Calibri"/>
                <a:ea typeface="Calibri"/>
                <a:cs typeface="Calibri"/>
              </a:rPr>
              <a:t>結果報告將與之前選舉的報告不同</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獲取其他司法管轄區的最佳做法</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透明度是關鍵</a:t>
            </a:r>
          </a:p>
          <a:p>
            <a:r>
              <a:rPr lang="zh-US" sz="2200" b="0" i="0" u="none" strike="noStrike" cap="none" baseline="0">
                <a:solidFill>
                  <a:srgbClr val="17406D"/>
                </a:solidFill>
                <a:effectLst/>
                <a:uFill>
                  <a:solidFill>
                    <a:prstClr val="black">
                      <a:alpha val="0"/>
                    </a:prstClr>
                  </a:solidFill>
                </a:uFill>
                <a:latin typeface="Calibri"/>
                <a:ea typeface="Calibri"/>
                <a:cs typeface="Calibri"/>
              </a:rPr>
              <a:t>在 DCBOE 網站上仍會提供結果</a:t>
            </a:r>
          </a:p>
          <a:p>
            <a:r>
              <a:rPr lang="zh-US" sz="2200" b="0" i="0" u="none" strike="noStrike" cap="none" baseline="0">
                <a:solidFill>
                  <a:srgbClr val="17406D"/>
                </a:solidFill>
                <a:effectLst/>
                <a:uFill>
                  <a:solidFill>
                    <a:prstClr val="black">
                      <a:alpha val="0"/>
                    </a:prstClr>
                  </a:solidFill>
                </a:uFill>
                <a:latin typeface="Calibri"/>
                <a:ea typeface="Calibri"/>
                <a:cs typeface="Calibri"/>
              </a:rPr>
              <a:t>結果報告時間表將與之前選舉不同</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時間表待定</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初步結果仍將在選舉之夜公佈</a:t>
            </a:r>
          </a:p>
          <a:p>
            <a:endParaRPr lang="en-US"/>
          </a:p>
        </p:txBody>
      </p:sp>
    </p:spTree>
    <p:extLst>
      <p:ext uri="{BB962C8B-B14F-4D97-AF65-F5344CB8AC3E}">
        <p14:creationId xmlns:p14="http://schemas.microsoft.com/office/powerpoint/2010/main" val="3140916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教育與宣傳</a:t>
            </a:r>
          </a:p>
        </p:txBody>
      </p:sp>
      <p:sp>
        <p:nvSpPr>
          <p:cNvPr id="3" name="Text Placeholder 2">
            <a:extLst>
              <a:ext uri="{FF2B5EF4-FFF2-40B4-BE49-F238E27FC236}">
                <a16:creationId xmlns:a16="http://schemas.microsoft.com/office/drawing/2014/main" id="{B68DF448-4613-E5F0-6872-6BEA66A08738}"/>
              </a:ext>
            </a:extLst>
          </p:cNvPr>
          <p:cNvSpPr>
            <a:spLocks noGrp="1"/>
          </p:cNvSpPr>
          <p:nvPr>
            <p:ph type="body" idx="1"/>
          </p:nvPr>
        </p:nvSpPr>
        <p:spPr>
          <a:xfrm>
            <a:off x="887219" y="2106707"/>
            <a:ext cx="5087075" cy="412376"/>
          </a:xfrm>
        </p:spPr>
        <p:txBody>
          <a:bodyPr/>
          <a:lstStyle/>
          <a:p>
            <a:r>
              <a:rPr lang="zh-US" sz="2200" b="1" i="0" u="none" strike="noStrike" cap="none" baseline="0">
                <a:solidFill>
                  <a:srgbClr val="009DD9"/>
                </a:solidFill>
                <a:effectLst/>
                <a:uFill>
                  <a:solidFill>
                    <a:prstClr val="black">
                      <a:alpha val="0"/>
                    </a:prstClr>
                  </a:solidFill>
                </a:uFill>
                <a:latin typeface="Calibri"/>
                <a:ea typeface="Calibri"/>
                <a:cs typeface="Calibri"/>
              </a:rPr>
              <a:t>可用資源</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2" y="2608092"/>
            <a:ext cx="5393100" cy="3570917"/>
          </a:xfrm>
        </p:spPr>
        <p:txBody>
          <a:bodyPr>
            <a:noAutofit/>
          </a:bodyPr>
          <a:lstStyle/>
          <a:p>
            <a:r>
              <a:rPr lang="zh-US" sz="2400" b="0" i="0" u="none" strike="noStrike" cap="none" baseline="0">
                <a:solidFill>
                  <a:srgbClr val="17406D"/>
                </a:solidFill>
                <a:effectLst/>
                <a:uFill>
                  <a:solidFill>
                    <a:prstClr val="black">
                      <a:alpha val="0"/>
                    </a:prstClr>
                  </a:solidFill>
                </a:uFill>
                <a:latin typeface="Calibri"/>
                <a:ea typeface="Calibri"/>
                <a:cs typeface="Calibri"/>
              </a:rPr>
              <a:t>DCBOE 網站上的 RCV 頁面</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選舉計票模擬工具</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講解影片</a:t>
            </a:r>
          </a:p>
          <a:p>
            <a:pPr lvl="1"/>
            <a:r>
              <a:rPr lang="zh-US" sz="1800" b="0" i="0" u="none" strike="noStrike" cap="none" baseline="0">
                <a:solidFill>
                  <a:srgbClr val="17406D"/>
                </a:solidFill>
                <a:effectLst/>
                <a:uFill>
                  <a:solidFill>
                    <a:prstClr val="black">
                      <a:alpha val="0"/>
                    </a:prstClr>
                  </a:solidFill>
                </a:uFill>
                <a:latin typeface="Calibri"/>
                <a:ea typeface="Calibri"/>
                <a:cs typeface="Calibri"/>
              </a:rPr>
              <a:t>常見問題</a:t>
            </a:r>
            <a:endParaRPr lang="en-US" sz="2000">
              <a:latin typeface="Calibri" panose="020F0502020204030204" pitchFamily="34" charset="0"/>
              <a:cs typeface="Calibri" panose="020F0502020204030204" pitchFamily="34" charset="0"/>
            </a:endParaRPr>
          </a:p>
          <a:p>
            <a:r>
              <a:rPr lang="zh-US" sz="2400" b="0" i="0" u="none" strike="noStrike" cap="none" baseline="0">
                <a:solidFill>
                  <a:srgbClr val="17406D"/>
                </a:solidFill>
                <a:effectLst/>
                <a:uFill>
                  <a:solidFill>
                    <a:prstClr val="black">
                      <a:alpha val="0"/>
                    </a:prstClr>
                  </a:solidFill>
                </a:uFill>
                <a:latin typeface="Calibri"/>
                <a:ea typeface="Calibri"/>
                <a:cs typeface="Calibri"/>
              </a:rPr>
              <a:t>DCBOE 資源實驗室</a:t>
            </a:r>
          </a:p>
          <a:p>
            <a:r>
              <a:rPr lang="zh-US" sz="2400" b="0" i="0" u="none" strike="noStrike" cap="none" baseline="0">
                <a:solidFill>
                  <a:srgbClr val="17406D"/>
                </a:solidFill>
                <a:effectLst/>
                <a:uFill>
                  <a:solidFill>
                    <a:prstClr val="black">
                      <a:alpha val="0"/>
                    </a:prstClr>
                  </a:solidFill>
                </a:uFill>
                <a:latin typeface="Calibri"/>
                <a:ea typeface="Calibri"/>
                <a:cs typeface="Calibri"/>
              </a:rPr>
              <a:t>宣傳卡片</a:t>
            </a:r>
          </a:p>
          <a:p>
            <a:r>
              <a:rPr lang="zh-US" sz="2400" b="0" i="0" u="none" strike="noStrike" cap="none" baseline="0">
                <a:solidFill>
                  <a:srgbClr val="17406D"/>
                </a:solidFill>
                <a:effectLst/>
                <a:uFill>
                  <a:solidFill>
                    <a:prstClr val="black">
                      <a:alpha val="0"/>
                    </a:prstClr>
                  </a:solidFill>
                </a:uFill>
                <a:latin typeface="Calibri"/>
                <a:ea typeface="Calibri"/>
                <a:cs typeface="Calibri"/>
              </a:rPr>
              <a:t>現場和虛擬演講活動 </a:t>
            </a:r>
          </a:p>
          <a:p>
            <a:endParaRPr lang="en-US" sz="2400">
              <a:latin typeface="Calibri" panose="020F0502020204030204" pitchFamily="34" charset="0"/>
              <a:cs typeface="Calibri" panose="020F0502020204030204" pitchFamily="34" charset="0"/>
            </a:endParaRPr>
          </a:p>
          <a:p>
            <a:endParaRPr lang="en-US" sz="2400"/>
          </a:p>
        </p:txBody>
      </p:sp>
      <p:sp>
        <p:nvSpPr>
          <p:cNvPr id="5" name="Text Placeholder 4">
            <a:extLst>
              <a:ext uri="{FF2B5EF4-FFF2-40B4-BE49-F238E27FC236}">
                <a16:creationId xmlns:a16="http://schemas.microsoft.com/office/drawing/2014/main" id="{92EE3408-2E01-B4BD-65B5-E247F841E1BB}"/>
              </a:ext>
            </a:extLst>
          </p:cNvPr>
          <p:cNvSpPr>
            <a:spLocks noGrp="1"/>
          </p:cNvSpPr>
          <p:nvPr>
            <p:ph type="body" sz="quarter" idx="3"/>
          </p:nvPr>
        </p:nvSpPr>
        <p:spPr>
          <a:xfrm>
            <a:off x="6460982" y="1969135"/>
            <a:ext cx="5087073" cy="553373"/>
          </a:xfrm>
        </p:spPr>
        <p:txBody>
          <a:bodyPr/>
          <a:lstStyle/>
          <a:p>
            <a:r>
              <a:rPr lang="zh-US" sz="2200" b="1" i="0" u="none" strike="noStrike" cap="none" baseline="0">
                <a:solidFill>
                  <a:srgbClr val="009DD9"/>
                </a:solidFill>
                <a:effectLst/>
                <a:uFill>
                  <a:solidFill>
                    <a:prstClr val="black">
                      <a:alpha val="0"/>
                    </a:prstClr>
                  </a:solidFill>
                </a:uFill>
                <a:latin typeface="Calibri"/>
                <a:ea typeface="Calibri"/>
                <a:cs typeface="Calibri"/>
              </a:rPr>
              <a:t>即將推出</a:t>
            </a:r>
          </a:p>
        </p:txBody>
      </p:sp>
      <p:sp>
        <p:nvSpPr>
          <p:cNvPr id="6" name="Content Placeholder 5">
            <a:extLst>
              <a:ext uri="{FF2B5EF4-FFF2-40B4-BE49-F238E27FC236}">
                <a16:creationId xmlns:a16="http://schemas.microsoft.com/office/drawing/2014/main" id="{1A20BCD0-78DB-E117-D81E-477248F53FCC}"/>
              </a:ext>
            </a:extLst>
          </p:cNvPr>
          <p:cNvSpPr>
            <a:spLocks noGrp="1"/>
          </p:cNvSpPr>
          <p:nvPr>
            <p:ph sz="quarter" idx="4"/>
          </p:nvPr>
        </p:nvSpPr>
        <p:spPr>
          <a:xfrm>
            <a:off x="6217708" y="2608092"/>
            <a:ext cx="5393100" cy="2934999"/>
          </a:xfrm>
        </p:spPr>
        <p:txBody>
          <a:bodyPr>
            <a:normAutofit/>
          </a:bodyPr>
          <a:lstStyle/>
          <a:p>
            <a:r>
              <a:rPr lang="zh-US" sz="2400" b="0" i="0" u="none" strike="noStrike" cap="none" baseline="0">
                <a:solidFill>
                  <a:srgbClr val="17406D"/>
                </a:solidFill>
                <a:effectLst/>
                <a:uFill>
                  <a:solidFill>
                    <a:prstClr val="black">
                      <a:alpha val="0"/>
                    </a:prstClr>
                  </a:solidFill>
                </a:uFill>
                <a:latin typeface="Calibri"/>
                <a:ea typeface="Calibri"/>
                <a:cs typeface="Calibri"/>
              </a:rPr>
              <a:t>選民指南</a:t>
            </a:r>
          </a:p>
          <a:p>
            <a:r>
              <a:rPr lang="zh-US" sz="2400" b="0" i="0" u="none" strike="noStrike" cap="none" baseline="0">
                <a:solidFill>
                  <a:srgbClr val="17406D"/>
                </a:solidFill>
                <a:effectLst/>
                <a:uFill>
                  <a:solidFill>
                    <a:prstClr val="black">
                      <a:alpha val="0"/>
                    </a:prstClr>
                  </a:solidFill>
                </a:uFill>
                <a:latin typeface="Calibri"/>
                <a:ea typeface="Calibri"/>
                <a:cs typeface="Calibri"/>
              </a:rPr>
              <a:t>郵寄材料</a:t>
            </a:r>
          </a:p>
          <a:p>
            <a:endParaRPr lang="en-US" sz="2400"/>
          </a:p>
        </p:txBody>
      </p:sp>
      <p:pic>
        <p:nvPicPr>
          <p:cNvPr id="11" name="Picture 10">
            <a:extLst>
              <a:ext uri="{FF2B5EF4-FFF2-40B4-BE49-F238E27FC236}">
                <a16:creationId xmlns:a16="http://schemas.microsoft.com/office/drawing/2014/main" id="{22D23BD6-3C42-44E6-A377-A9A5381123B4}"/>
              </a:ext>
            </a:extLst>
          </p:cNvPr>
          <p:cNvPicPr>
            <a:picLocks noChangeAspect="1"/>
          </p:cNvPicPr>
          <p:nvPr/>
        </p:nvPicPr>
        <p:blipFill>
          <a:blip r:embed="rId2"/>
          <a:stretch>
            <a:fillRect/>
          </a:stretch>
        </p:blipFill>
        <p:spPr>
          <a:xfrm>
            <a:off x="7899834" y="3766048"/>
            <a:ext cx="2764234" cy="2278490"/>
          </a:xfrm>
          <a:prstGeom prst="rect">
            <a:avLst/>
          </a:prstGeom>
        </p:spPr>
      </p:pic>
    </p:spTree>
    <p:extLst>
      <p:ext uri="{BB962C8B-B14F-4D97-AF65-F5344CB8AC3E}">
        <p14:creationId xmlns:p14="http://schemas.microsoft.com/office/powerpoint/2010/main" val="8334508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重要的 2026 年 6 月 16 日初選和特別選舉日期</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3" y="2171140"/>
            <a:ext cx="5414682" cy="3570917"/>
          </a:xfrm>
        </p:spPr>
        <p:txBody>
          <a:bodyPr>
            <a:noAutofit/>
          </a:bodyPr>
          <a:lstStyle/>
          <a:p>
            <a:pPr rtl="0">
              <a:spcBef>
                <a:spcPct val="0"/>
              </a:spcBef>
              <a:spcAft>
                <a:spcPct val="0"/>
              </a:spcAft>
            </a:pPr>
            <a:r>
              <a:rPr lang="zh-US" sz="2000" b="1" i="0" u="none" strike="noStrike" cap="none" baseline="0">
                <a:solidFill>
                  <a:srgbClr val="000000"/>
                </a:solidFill>
                <a:effectLst/>
                <a:uFill>
                  <a:solidFill>
                    <a:prstClr val="black">
                      <a:alpha val="0"/>
                    </a:prstClr>
                  </a:solidFill>
                </a:uFill>
                <a:latin typeface="Calibri"/>
                <a:ea typeface="Calibri"/>
                <a:cs typeface="Calibri"/>
              </a:rPr>
              <a:t>2026 年 5 月 11 日星期一</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zh-US" sz="1800" b="0" i="0" u="none" strike="noStrike" cap="none" baseline="0">
                <a:solidFill>
                  <a:srgbClr val="000000"/>
                </a:solidFill>
                <a:effectLst/>
                <a:uFill>
                  <a:solidFill>
                    <a:prstClr val="black">
                      <a:alpha val="0"/>
                    </a:prstClr>
                  </a:solidFill>
                </a:uFill>
                <a:latin typeface="Calibri"/>
                <a:ea typeface="Calibri"/>
                <a:cs typeface="Calibri"/>
              </a:rPr>
              <a:t>DCBOE 將開始郵寄選票給所有符合資格的註冊 DC 選民。 </a:t>
            </a:r>
          </a:p>
          <a:p>
            <a:pPr marL="324000" lvl="1" indent="0">
              <a:spcBef>
                <a:spcPct val="0"/>
              </a:spcBef>
              <a:spcAft>
                <a:spcPct val="0"/>
              </a:spcAft>
              <a:buNone/>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zh-US" sz="2000" b="1" i="0" u="none" strike="noStrike" cap="none" baseline="0">
                <a:solidFill>
                  <a:srgbClr val="000000"/>
                </a:solidFill>
                <a:effectLst/>
                <a:uFill>
                  <a:solidFill>
                    <a:prstClr val="black">
                      <a:alpha val="0"/>
                    </a:prstClr>
                  </a:solidFill>
                </a:uFill>
                <a:latin typeface="Calibri"/>
                <a:ea typeface="Calibri"/>
                <a:cs typeface="Calibri"/>
              </a:rPr>
              <a:t>2026 年 5 月 22 日星期五 – 2026 年 6 月 16 日星期二晚上 8 點</a:t>
            </a:r>
            <a:endParaRPr lang="en-US" sz="2000" b="1">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zh-US" sz="1800" b="0" i="0" u="none" strike="noStrike" cap="none" baseline="0">
                <a:solidFill>
                  <a:srgbClr val="000000"/>
                </a:solidFill>
                <a:effectLst/>
                <a:uFill>
                  <a:solidFill>
                    <a:prstClr val="black">
                      <a:alpha val="0"/>
                    </a:prstClr>
                  </a:solidFill>
                </a:uFill>
                <a:latin typeface="Calibri"/>
                <a:ea typeface="Calibri"/>
                <a:cs typeface="Calibri"/>
              </a:rPr>
              <a:t>開放 55 個郵寄選票投遞箱</a:t>
            </a:r>
          </a:p>
          <a:p>
            <a:pPr lvl="1">
              <a:spcBef>
                <a:spcPct val="0"/>
              </a:spcBef>
              <a:spcAft>
                <a:spcPct val="0"/>
              </a:spcAft>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zh-US" sz="2000" b="1" i="0" u="none" strike="noStrike" cap="none" baseline="0">
                <a:solidFill>
                  <a:srgbClr val="000000"/>
                </a:solidFill>
                <a:effectLst/>
                <a:uFill>
                  <a:solidFill>
                    <a:prstClr val="black">
                      <a:alpha val="0"/>
                    </a:prstClr>
                  </a:solidFill>
                </a:uFill>
                <a:latin typeface="Calibri"/>
                <a:ea typeface="Calibri"/>
                <a:cs typeface="Calibri"/>
              </a:rPr>
              <a:t>2026 年 5 月 26 日星期二</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zh-US" sz="1800" b="0" i="0" u="none" strike="noStrike" cap="none" baseline="0">
                <a:solidFill>
                  <a:srgbClr val="000000"/>
                </a:solidFill>
                <a:effectLst/>
                <a:uFill>
                  <a:solidFill>
                    <a:prstClr val="black">
                      <a:alpha val="0"/>
                    </a:prstClr>
                  </a:solidFill>
                </a:uFill>
                <a:latin typeface="Calibri"/>
                <a:ea typeface="Calibri"/>
                <a:cs typeface="Calibri"/>
              </a:rPr>
              <a:t>已註冊之選民變更政黨傾向狀態以及收取透過郵寄或線上提交之選民註冊申請的截止日期</a:t>
            </a:r>
            <a:br>
              <a:rPr sz="1800"/>
            </a:b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71EB6BC-B791-4F78-9484-3A0EA291AFFD}"/>
              </a:ext>
            </a:extLst>
          </p:cNvPr>
          <p:cNvSpPr txBox="1"/>
          <p:nvPr/>
        </p:nvSpPr>
        <p:spPr>
          <a:xfrm>
            <a:off x="6096000" y="2171140"/>
            <a:ext cx="5514807" cy="2956560"/>
          </a:xfrm>
          <a:prstGeom prst="rect">
            <a:avLst/>
          </a:prstGeom>
          <a:noFill/>
        </p:spPr>
        <p:txBody>
          <a:bodyPr wrap="square">
            <a:spAutoFit/>
          </a:bodyPr>
          <a:lstStyle/>
          <a:p>
            <a:pPr marL="285750" indent="-285750" rtl="0">
              <a:spcBef>
                <a:spcPct val="0"/>
              </a:spcBef>
              <a:spcAft>
                <a:spcPct val="0"/>
              </a:spcAft>
              <a:buClr>
                <a:schemeClr val="accent2"/>
              </a:buClr>
              <a:buFont typeface="Wingdings" panose="05000000000000000000" pitchFamily="2" charset="2"/>
              <a:buChar char="§"/>
            </a:pPr>
            <a:r>
              <a:rPr lang="zh-US" sz="2000" b="1" i="0" u="none" strike="noStrike" cap="none" baseline="0">
                <a:solidFill>
                  <a:srgbClr val="000000"/>
                </a:solidFill>
                <a:effectLst/>
                <a:uFill>
                  <a:solidFill>
                    <a:prstClr val="black">
                      <a:alpha val="0"/>
                    </a:prstClr>
                  </a:solidFill>
                </a:uFill>
                <a:latin typeface="Calibri"/>
                <a:ea typeface="Calibri"/>
                <a:cs typeface="Calibri"/>
              </a:rPr>
              <a:t>2026 年 6 月 8 日星期一 – 2026 年 6 月 14 日星期日</a:t>
            </a:r>
            <a:endParaRPr lang="en-US" sz="2000" b="1">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zh-US" sz="1800" b="0" i="0" u="none" strike="noStrike" cap="none" baseline="0">
                <a:solidFill>
                  <a:srgbClr val="000000"/>
                </a:solidFill>
                <a:effectLst/>
                <a:uFill>
                  <a:solidFill>
                    <a:prstClr val="black">
                      <a:alpha val="0"/>
                    </a:prstClr>
                  </a:solidFill>
                </a:uFill>
                <a:latin typeface="Calibri"/>
                <a:ea typeface="Calibri"/>
                <a:cs typeface="Calibri"/>
              </a:rPr>
              <a:t>提前投票的投票中心將於上午 8:30 至晚上 7:00 開放。 </a:t>
            </a:r>
          </a:p>
          <a:p>
            <a:pPr marL="742950" lvl="1" indent="-285750">
              <a:buClr>
                <a:schemeClr val="accent2"/>
              </a:buClr>
              <a:buFont typeface="Wingdings" panose="05000000000000000000" pitchFamily="2" charset="2"/>
              <a:buChar char="§"/>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marL="285750" indent="-285750" rtl="0">
              <a:spcBef>
                <a:spcPct val="0"/>
              </a:spcBef>
              <a:spcAft>
                <a:spcPct val="0"/>
              </a:spcAft>
              <a:buClr>
                <a:schemeClr val="accent2"/>
              </a:buClr>
              <a:buFont typeface="Wingdings" panose="05000000000000000000" pitchFamily="2" charset="2"/>
              <a:buChar char="§"/>
            </a:pPr>
            <a:r>
              <a:rPr lang="zh-US" sz="2000" b="1" i="0" u="none" strike="noStrike" cap="none" baseline="0">
                <a:solidFill>
                  <a:srgbClr val="000000"/>
                </a:solidFill>
                <a:effectLst/>
                <a:uFill>
                  <a:solidFill>
                    <a:prstClr val="black">
                      <a:alpha val="0"/>
                    </a:prstClr>
                  </a:solidFill>
                </a:uFill>
                <a:latin typeface="Calibri"/>
                <a:ea typeface="Calibri"/>
                <a:cs typeface="Calibri"/>
              </a:rPr>
              <a:t>2026 年 6 月 16 日星期二 – 選舉日</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zh-US" sz="1800" b="0" i="0" u="none" strike="noStrike" cap="none" baseline="0">
                <a:solidFill>
                  <a:srgbClr val="000000"/>
                </a:solidFill>
                <a:effectLst/>
                <a:uFill>
                  <a:solidFill>
                    <a:prstClr val="black">
                      <a:alpha val="0"/>
                    </a:prstClr>
                  </a:solidFill>
                </a:uFill>
                <a:latin typeface="Calibri"/>
                <a:ea typeface="Calibri"/>
                <a:cs typeface="Calibri"/>
              </a:rPr>
              <a:t>投票中心將於上午 7:00 至晚上 8:00 開放。</a:t>
            </a:r>
            <a:endParaRPr lang="en-US" b="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zh-US" sz="1800" b="0" i="0" u="none" strike="noStrike" cap="none" baseline="0">
                <a:solidFill>
                  <a:srgbClr val="000000"/>
                </a:solidFill>
                <a:effectLst/>
                <a:uFill>
                  <a:solidFill>
                    <a:prstClr val="black">
                      <a:alpha val="0"/>
                    </a:prstClr>
                  </a:solidFill>
                </a:uFill>
                <a:latin typeface="Calibri"/>
                <a:ea typeface="Calibri"/>
                <a:cs typeface="Calibri"/>
              </a:rPr>
              <a:t>只要您在晚上 8:00 之前排隊都可投票。</a:t>
            </a:r>
            <a:endParaRPr lang="en-US" b="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zh-US" sz="1800" b="0" i="0" u="none" strike="noStrike" cap="none" baseline="0">
                <a:solidFill>
                  <a:srgbClr val="000000"/>
                </a:solidFill>
                <a:effectLst/>
                <a:uFill>
                  <a:solidFill>
                    <a:prstClr val="black">
                      <a:alpha val="0"/>
                    </a:prstClr>
                  </a:solidFill>
                </a:uFill>
                <a:latin typeface="Calibri"/>
                <a:ea typeface="Calibri"/>
                <a:cs typeface="Calibri"/>
              </a:rPr>
              <a:t>所有透過美國郵政服務寄送的選票，必須在 2026 年 6 月 16 日星期二之前蓋上郵戳，並在 2026 年 6 月 26 日星期五之前送達才能列入計算。</a:t>
            </a:r>
            <a:endParaRPr lang="en-US" b="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40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B27898-60B7-1913-62C5-66CE6AC22C76}"/>
              </a:ext>
            </a:extLst>
          </p:cNvPr>
          <p:cNvSpPr txBox="1"/>
          <p:nvPr/>
        </p:nvSpPr>
        <p:spPr>
          <a:xfrm>
            <a:off x="4303727" y="4422390"/>
            <a:ext cx="3584544" cy="1188720"/>
          </a:xfrm>
          <a:prstGeom prst="rect">
            <a:avLst/>
          </a:prstGeom>
          <a:noFill/>
        </p:spPr>
        <p:txBody>
          <a:bodyPr wrap="square" rtlCol="0">
            <a:spAutoFit/>
          </a:bodyPr>
          <a:lstStyle/>
          <a:p>
            <a:pPr algn="ctr"/>
            <a:r>
              <a:rPr lang="zh-US" sz="3600" b="1" i="0" u="none" strike="noStrike" cap="none" baseline="0">
                <a:solidFill>
                  <a:srgbClr val="009DD9"/>
                </a:solidFill>
                <a:effectLst/>
                <a:uFill>
                  <a:solidFill>
                    <a:prstClr val="black">
                      <a:alpha val="0"/>
                    </a:prstClr>
                  </a:solidFill>
                </a:uFill>
                <a:latin typeface="Calibri"/>
                <a:ea typeface="Calibri"/>
                <a:cs typeface="Calibri"/>
              </a:rPr>
              <a:t>www.dcboe.org</a:t>
            </a:r>
          </a:p>
        </p:txBody>
      </p:sp>
      <p:sp>
        <p:nvSpPr>
          <p:cNvPr id="8" name="TextBox 7">
            <a:extLst>
              <a:ext uri="{FF2B5EF4-FFF2-40B4-BE49-F238E27FC236}">
                <a16:creationId xmlns:a16="http://schemas.microsoft.com/office/drawing/2014/main" id="{949A2449-D0FA-B1CD-D334-4C94A902781A}"/>
              </a:ext>
            </a:extLst>
          </p:cNvPr>
          <p:cNvSpPr txBox="1"/>
          <p:nvPr/>
        </p:nvSpPr>
        <p:spPr>
          <a:xfrm>
            <a:off x="843914" y="4982792"/>
            <a:ext cx="10504170" cy="1066800"/>
          </a:xfrm>
          <a:prstGeom prst="rect">
            <a:avLst/>
          </a:prstGeom>
          <a:noFill/>
        </p:spPr>
        <p:txBody>
          <a:bodyPr wrap="square" rtlCol="0">
            <a:spAutoFit/>
          </a:bodyPr>
          <a:lstStyle/>
          <a:p>
            <a:pPr algn="ctr"/>
            <a:r>
              <a:rPr lang="zh-US" sz="3200" b="1" i="0" u="none" strike="noStrike" cap="none" baseline="0" dirty="0">
                <a:solidFill>
                  <a:srgbClr val="0F6FC6"/>
                </a:solidFill>
                <a:effectLst/>
                <a:uFill>
                  <a:solidFill>
                    <a:prstClr val="black">
                      <a:alpha val="0"/>
                    </a:prstClr>
                  </a:solidFill>
                </a:uFill>
                <a:latin typeface="Calibri"/>
                <a:ea typeface="Calibri"/>
                <a:cs typeface="Calibri"/>
              </a:rPr>
              <a:t>如需有關演講活動的更多資訊，請聯絡：</a:t>
            </a:r>
          </a:p>
          <a:p>
            <a:pPr algn="ctr"/>
            <a:r>
              <a:rPr lang="zh-US" sz="3200" b="1" i="0" u="none" strike="noStrike" cap="none" baseline="0" dirty="0">
                <a:solidFill>
                  <a:srgbClr val="0B5394"/>
                </a:solidFill>
                <a:effectLst/>
                <a:uFill>
                  <a:solidFill>
                    <a:prstClr val="black">
                      <a:alpha val="0"/>
                    </a:prstClr>
                  </a:solidFill>
                </a:uFill>
                <a:latin typeface="Calibri"/>
                <a:ea typeface="Calibri"/>
                <a:cs typeface="Calibri"/>
              </a:rPr>
              <a:t>Outreach@dcboe.org</a:t>
            </a:r>
          </a:p>
        </p:txBody>
      </p:sp>
      <p:pic>
        <p:nvPicPr>
          <p:cNvPr id="3" name="Picture 2">
            <a:extLst>
              <a:ext uri="{FF2B5EF4-FFF2-40B4-BE49-F238E27FC236}">
                <a16:creationId xmlns:a16="http://schemas.microsoft.com/office/drawing/2014/main" id="{A3FD7EB1-E129-4046-A3F6-DCD1169F11EC}"/>
              </a:ext>
            </a:extLst>
          </p:cNvPr>
          <p:cNvPicPr>
            <a:picLocks noChangeAspect="1"/>
          </p:cNvPicPr>
          <p:nvPr/>
        </p:nvPicPr>
        <p:blipFill>
          <a:blip r:embed="rId3"/>
          <a:stretch>
            <a:fillRect/>
          </a:stretch>
        </p:blipFill>
        <p:spPr>
          <a:xfrm>
            <a:off x="4195890" y="719312"/>
            <a:ext cx="3800220" cy="3729861"/>
          </a:xfrm>
          <a:prstGeom prst="rect">
            <a:avLst/>
          </a:prstGeom>
        </p:spPr>
      </p:pic>
    </p:spTree>
    <p:extLst>
      <p:ext uri="{BB962C8B-B14F-4D97-AF65-F5344CB8AC3E}">
        <p14:creationId xmlns:p14="http://schemas.microsoft.com/office/powerpoint/2010/main" val="289932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議程</a:t>
            </a: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357959"/>
            <a:ext cx="6662987" cy="3678612"/>
          </a:xfrm>
        </p:spPr>
        <p:txBody>
          <a:bodyPr>
            <a:noAutofit/>
          </a:bodyPr>
          <a:lstStyle/>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介紹和說明</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什麼是排序選擇投票 (RCV)？ </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RCV 在華盛頓特區如何運作？ </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如何標記選票以及避免錯誤 </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計票流程</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選舉日須知</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可用的 RCV 資源 </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重要的初選和特別選舉日期</a:t>
            </a:r>
          </a:p>
          <a:p>
            <a:pPr rtl="0" fontAlgn="base">
              <a:spcBef>
                <a:spcPct val="0"/>
              </a:spcBef>
              <a:spcAft>
                <a:spcPct val="0"/>
              </a:spcAft>
              <a:buFont typeface="Wingdings" panose="05000000000000000000" pitchFamily="2" charset="2"/>
              <a:buChar char="§"/>
            </a:pPr>
            <a:r>
              <a:rPr lang="zh-US" sz="2400" b="0" i="0" u="none" strike="noStrike" cap="none" baseline="0">
                <a:solidFill>
                  <a:srgbClr val="000000"/>
                </a:solidFill>
                <a:effectLst/>
                <a:uFill>
                  <a:solidFill>
                    <a:prstClr val="black">
                      <a:alpha val="0"/>
                    </a:prstClr>
                  </a:solidFill>
                </a:uFill>
                <a:latin typeface="Calibri"/>
                <a:ea typeface="Calibri"/>
                <a:cs typeface="Calibri"/>
              </a:rPr>
              <a:t>問與答</a:t>
            </a:r>
          </a:p>
          <a:p>
            <a:pPr marL="0" indent="0">
              <a:buNone/>
            </a:pPr>
            <a:endParaRPr lang="en-US" sz="24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3"/>
          <a:stretch>
            <a:fillRect/>
          </a:stretch>
        </p:blipFill>
        <p:spPr>
          <a:xfrm>
            <a:off x="8336049" y="2730231"/>
            <a:ext cx="2767824" cy="2280102"/>
          </a:xfrm>
          <a:prstGeom prst="rect">
            <a:avLst/>
          </a:prstGeom>
        </p:spPr>
      </p:pic>
    </p:spTree>
    <p:extLst>
      <p:ext uri="{BB962C8B-B14F-4D97-AF65-F5344CB8AC3E}">
        <p14:creationId xmlns:p14="http://schemas.microsoft.com/office/powerpoint/2010/main" val="3166681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9B6-BCBA-4004-9291-CE0CBC29189D}"/>
              </a:ext>
            </a:extLst>
          </p:cNvPr>
          <p:cNvSpPr>
            <a:spLocks noGrp="1"/>
          </p:cNvSpPr>
          <p:nvPr>
            <p:ph type="title"/>
          </p:nvPr>
        </p:nvSpPr>
        <p:spPr/>
        <p:txBody>
          <a:bodyPr/>
          <a:lstStyle/>
          <a:p>
            <a:r>
              <a:rPr lang="zh-US" sz="2800" b="0" i="0" u="none" strike="noStrike" cap="all" baseline="0">
                <a:solidFill>
                  <a:srgbClr val="FFFFFF"/>
                </a:solidFill>
                <a:effectLst/>
                <a:uFill>
                  <a:solidFill>
                    <a:prstClr val="black">
                      <a:alpha val="0"/>
                    </a:prstClr>
                  </a:solidFill>
                </a:uFill>
                <a:latin typeface="Gill Sans MT"/>
                <a:ea typeface="Gill Sans MT"/>
                <a:cs typeface="Gill Sans MT"/>
              </a:rPr>
              <a:t>網路研討會說明</a:t>
            </a:r>
          </a:p>
        </p:txBody>
      </p:sp>
      <p:sp>
        <p:nvSpPr>
          <p:cNvPr id="3" name="Content Placeholder 2">
            <a:extLst>
              <a:ext uri="{FF2B5EF4-FFF2-40B4-BE49-F238E27FC236}">
                <a16:creationId xmlns:a16="http://schemas.microsoft.com/office/drawing/2014/main" id="{F70AB596-AF5F-426F-BCFB-85C56DD5A979}"/>
              </a:ext>
            </a:extLst>
          </p:cNvPr>
          <p:cNvSpPr>
            <a:spLocks noGrp="1"/>
          </p:cNvSpPr>
          <p:nvPr>
            <p:ph idx="1"/>
          </p:nvPr>
        </p:nvSpPr>
        <p:spPr/>
        <p:txBody>
          <a:bodyPr/>
          <a:lstStyle/>
          <a:p>
            <a:r>
              <a:rPr lang="zh-US" sz="2000" b="0" i="0" u="none" strike="noStrike" cap="none" baseline="0">
                <a:solidFill>
                  <a:srgbClr val="000000"/>
                </a:solidFill>
                <a:effectLst/>
                <a:uFill>
                  <a:solidFill>
                    <a:prstClr val="black">
                      <a:alpha val="0"/>
                    </a:prstClr>
                  </a:solidFill>
                </a:uFill>
                <a:latin typeface="Calibri"/>
                <a:ea typeface="Calibri"/>
                <a:cs typeface="Calibri"/>
              </a:rPr>
              <a:t>最後將有問答時間，但歡迎隨時使用會議控制面板上的「問與答」功能提交問題。</a:t>
            </a:r>
          </a:p>
          <a:p>
            <a:pPr marL="0" indent="0">
              <a:buNone/>
            </a:pPr>
            <a:endParaRPr lang="en-US" sz="2000">
              <a:solidFill>
                <a:schemeClr val="tx1"/>
              </a:solidFill>
              <a:latin typeface="Calibri" panose="020F0502020204030204" pitchFamily="34" charset="0"/>
              <a:cs typeface="Calibri" panose="020F0502020204030204" pitchFamily="34" charset="0"/>
            </a:endParaRPr>
          </a:p>
          <a:p>
            <a:pPr marL="0" indent="0">
              <a:buNone/>
            </a:pPr>
            <a:endParaRPr lang="en-US" sz="2000">
              <a:solidFill>
                <a:schemeClr val="tx1"/>
              </a:solidFill>
              <a:latin typeface="Calibri" panose="020F0502020204030204" pitchFamily="34" charset="0"/>
              <a:cs typeface="Calibri" panose="020F0502020204030204" pitchFamily="34" charset="0"/>
            </a:endParaRPr>
          </a:p>
          <a:p>
            <a:r>
              <a:rPr lang="zh-US" sz="2000" b="1" i="0" u="none" strike="noStrike" cap="none" baseline="0">
                <a:solidFill>
                  <a:srgbClr val="000000"/>
                </a:solidFill>
                <a:effectLst/>
                <a:uFill>
                  <a:solidFill>
                    <a:prstClr val="black">
                      <a:alpha val="0"/>
                    </a:prstClr>
                  </a:solidFill>
                </a:uFill>
                <a:latin typeface="Calibri"/>
                <a:ea typeface="Calibri"/>
                <a:cs typeface="Calibri"/>
              </a:rPr>
              <a:t>使用問與答功能提問：</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在問與答方框中輸入您的問題。按一下「傳送」。</a:t>
            </a:r>
          </a:p>
          <a:p>
            <a:pPr lvl="2">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注意：如果您不希望在問與答的提問中附上您的姓名，請勾選「匿名傳送」。</a:t>
            </a:r>
          </a:p>
        </p:txBody>
      </p:sp>
      <p:pic>
        <p:nvPicPr>
          <p:cNvPr id="4"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15" y="3300947"/>
            <a:ext cx="8849960" cy="590632"/>
          </a:xfrm>
          <a:prstGeom prst="rect">
            <a:avLst/>
          </a:prstGeom>
        </p:spPr>
      </p:pic>
      <p:pic>
        <p:nvPicPr>
          <p:cNvPr id="5"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90" y="3294609"/>
            <a:ext cx="8849960" cy="590632"/>
          </a:xfrm>
          <a:prstGeom prst="rect">
            <a:avLst/>
          </a:prstGeom>
        </p:spPr>
      </p:pic>
      <p:sp>
        <p:nvSpPr>
          <p:cNvPr id="6" name="文本框 5"/>
          <p:cNvSpPr txBox="1"/>
          <p:nvPr/>
        </p:nvSpPr>
        <p:spPr>
          <a:xfrm>
            <a:off x="1057965" y="3505517"/>
            <a:ext cx="1187555" cy="190500"/>
          </a:xfrm>
          <a:prstGeom prst="rect">
            <a:avLst/>
          </a:prstGeom>
          <a:solidFill>
            <a:srgbClr val="212325"/>
          </a:solidFill>
          <a:ln>
            <a:noFill/>
          </a:ln>
        </p:spPr>
        <p:txBody>
          <a:bodyPr wrap="square" lIns="0" tIns="0" rIns="0" bIns="0" rtlCol="0">
            <a:spAutoFit/>
          </a:bodyPr>
          <a:lstStyle/>
          <a:p>
            <a:pPr eaLnBrk="0" fontAlgn="ctr" hangingPunct="0"/>
            <a:r>
              <a:rPr lang="zh-US" sz="1250" b="0" i="0" u="none" strike="noStrike" cap="none" baseline="0">
                <a:solidFill>
                  <a:srgbClr val="FFFFFF"/>
                </a:solidFill>
                <a:effectLst/>
                <a:uFill>
                  <a:solidFill>
                    <a:prstClr val="black">
                      <a:alpha val="0"/>
                    </a:prstClr>
                  </a:solidFill>
                </a:uFill>
                <a:latin typeface="Arial"/>
                <a:ea typeface="Arial"/>
                <a:cs typeface="Arial"/>
              </a:rPr>
              <a:t>音訊設定</a:t>
            </a:r>
          </a:p>
        </p:txBody>
      </p:sp>
      <p:sp>
        <p:nvSpPr>
          <p:cNvPr id="7" name="文本框 6"/>
          <p:cNvSpPr txBox="1"/>
          <p:nvPr/>
        </p:nvSpPr>
        <p:spPr>
          <a:xfrm>
            <a:off x="4137714" y="3684383"/>
            <a:ext cx="811317" cy="152400"/>
          </a:xfrm>
          <a:prstGeom prst="rect">
            <a:avLst/>
          </a:prstGeom>
          <a:solidFill>
            <a:srgbClr val="212325"/>
          </a:solidFill>
          <a:ln>
            <a:noFill/>
          </a:ln>
        </p:spPr>
        <p:txBody>
          <a:bodyPr wrap="square" lIns="0" tIns="0" rIns="0" bIns="0" rtlCol="0">
            <a:spAutoFit/>
          </a:bodyPr>
          <a:lstStyle/>
          <a:p>
            <a:pPr algn="ctr"/>
            <a:r>
              <a:rPr lang="zh-US" sz="1000" b="0" i="0" u="none" strike="noStrike" cap="none" baseline="0">
                <a:solidFill>
                  <a:srgbClr val="FFFFFF"/>
                </a:solidFill>
                <a:effectLst/>
                <a:uFill>
                  <a:solidFill>
                    <a:prstClr val="black">
                      <a:alpha val="0"/>
                    </a:prstClr>
                  </a:solidFill>
                </a:uFill>
                <a:latin typeface="Arial"/>
                <a:ea typeface="Arial"/>
                <a:cs typeface="Arial"/>
              </a:rPr>
              <a:t>聊天</a:t>
            </a:r>
          </a:p>
        </p:txBody>
      </p:sp>
      <p:sp>
        <p:nvSpPr>
          <p:cNvPr id="8" name="文本框 7"/>
          <p:cNvSpPr txBox="1"/>
          <p:nvPr/>
        </p:nvSpPr>
        <p:spPr>
          <a:xfrm>
            <a:off x="4919636" y="3703619"/>
            <a:ext cx="1046215" cy="152400"/>
          </a:xfrm>
          <a:prstGeom prst="rect">
            <a:avLst/>
          </a:prstGeom>
          <a:solidFill>
            <a:srgbClr val="212325"/>
          </a:solidFill>
          <a:ln>
            <a:noFill/>
          </a:ln>
        </p:spPr>
        <p:txBody>
          <a:bodyPr wrap="square" lIns="0" tIns="0" rIns="0" bIns="0" rtlCol="0">
            <a:spAutoFit/>
          </a:bodyPr>
          <a:lstStyle/>
          <a:p>
            <a:pPr algn="ctr"/>
            <a:r>
              <a:rPr lang="zh-US" sz="1000" b="0" i="0" u="none" strike="noStrike" cap="none" baseline="0">
                <a:solidFill>
                  <a:srgbClr val="FFFFFF"/>
                </a:solidFill>
                <a:effectLst/>
                <a:uFill>
                  <a:solidFill>
                    <a:prstClr val="black">
                      <a:alpha val="0"/>
                    </a:prstClr>
                  </a:solidFill>
                </a:uFill>
                <a:latin typeface="Arial"/>
                <a:ea typeface="Arial"/>
                <a:cs typeface="Arial"/>
              </a:rPr>
              <a:t>舉手</a:t>
            </a:r>
          </a:p>
        </p:txBody>
      </p:sp>
      <p:sp>
        <p:nvSpPr>
          <p:cNvPr id="9" name="文本框 8"/>
          <p:cNvSpPr txBox="1"/>
          <p:nvPr/>
        </p:nvSpPr>
        <p:spPr>
          <a:xfrm>
            <a:off x="8644863" y="3503209"/>
            <a:ext cx="1124949" cy="182880"/>
          </a:xfrm>
          <a:prstGeom prst="rect">
            <a:avLst/>
          </a:prstGeom>
          <a:solidFill>
            <a:srgbClr val="212325"/>
          </a:solidFill>
          <a:ln>
            <a:noFill/>
          </a:ln>
        </p:spPr>
        <p:txBody>
          <a:bodyPr wrap="square" lIns="0" tIns="0" rIns="0" bIns="0" rtlCol="0">
            <a:spAutoFit/>
          </a:bodyPr>
          <a:lstStyle/>
          <a:p>
            <a:r>
              <a:rPr lang="zh-US" sz="1200" b="0" i="0" u="none" strike="noStrike" cap="none" baseline="0">
                <a:solidFill>
                  <a:srgbClr val="FF0000"/>
                </a:solidFill>
                <a:effectLst/>
                <a:uFill>
                  <a:solidFill>
                    <a:prstClr val="black">
                      <a:alpha val="0"/>
                    </a:prstClr>
                  </a:solidFill>
                </a:uFill>
                <a:latin typeface="Arial"/>
                <a:ea typeface="Arial"/>
                <a:cs typeface="Arial"/>
              </a:rPr>
              <a:t>離開會議</a:t>
            </a:r>
          </a:p>
        </p:txBody>
      </p:sp>
      <p:sp>
        <p:nvSpPr>
          <p:cNvPr id="10" name="文本框 9"/>
          <p:cNvSpPr txBox="1"/>
          <p:nvPr/>
        </p:nvSpPr>
        <p:spPr>
          <a:xfrm>
            <a:off x="5840515" y="3703619"/>
            <a:ext cx="1046215" cy="152400"/>
          </a:xfrm>
          <a:prstGeom prst="rect">
            <a:avLst/>
          </a:prstGeom>
          <a:solidFill>
            <a:srgbClr val="212325"/>
          </a:solidFill>
          <a:ln>
            <a:noFill/>
          </a:ln>
        </p:spPr>
        <p:txBody>
          <a:bodyPr wrap="square" lIns="0" tIns="0" rIns="0" bIns="0" rtlCol="0">
            <a:spAutoFit/>
          </a:bodyPr>
          <a:lstStyle/>
          <a:p>
            <a:pPr algn="ctr"/>
            <a:r>
              <a:rPr lang="zh-US" sz="1000" b="0" i="0" u="none" strike="noStrike" cap="none" baseline="0">
                <a:solidFill>
                  <a:srgbClr val="FFFFFF"/>
                </a:solidFill>
                <a:effectLst/>
                <a:uFill>
                  <a:solidFill>
                    <a:prstClr val="black">
                      <a:alpha val="0"/>
                    </a:prstClr>
                  </a:solidFill>
                </a:uFill>
                <a:latin typeface="Arial"/>
                <a:ea typeface="Arial"/>
                <a:cs typeface="Arial"/>
              </a:rPr>
              <a:t>問與答</a:t>
            </a:r>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4460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7C16-AB94-4632-9227-546581AA8F17}"/>
              </a:ext>
            </a:extLst>
          </p:cNvPr>
          <p:cNvSpPr>
            <a:spLocks noGrp="1"/>
          </p:cNvSpPr>
          <p:nvPr>
            <p:ph type="title"/>
          </p:nvPr>
        </p:nvSpPr>
        <p:spPr/>
        <p:txBody>
          <a:bodyPr/>
          <a:lstStyle/>
          <a:p>
            <a:r>
              <a:rPr lang="zh-US" sz="2800" b="0" i="0" u="none" strike="noStrike" cap="all" baseline="0">
                <a:solidFill>
                  <a:srgbClr val="FFFFFF"/>
                </a:solidFill>
                <a:effectLst/>
                <a:uFill>
                  <a:solidFill>
                    <a:prstClr val="black">
                      <a:alpha val="0"/>
                    </a:prstClr>
                  </a:solidFill>
                </a:uFill>
                <a:latin typeface="Gill Sans MT"/>
                <a:ea typeface="Gill Sans MT"/>
                <a:cs typeface="Gill Sans MT"/>
              </a:rPr>
              <a:t>網路研討會說明</a:t>
            </a:r>
          </a:p>
        </p:txBody>
      </p:sp>
      <p:sp>
        <p:nvSpPr>
          <p:cNvPr id="3" name="Content Placeholder 2">
            <a:extLst>
              <a:ext uri="{FF2B5EF4-FFF2-40B4-BE49-F238E27FC236}">
                <a16:creationId xmlns:a16="http://schemas.microsoft.com/office/drawing/2014/main" id="{D2CFB33F-4F49-4547-A812-43852B5878F4}"/>
              </a:ext>
            </a:extLst>
          </p:cNvPr>
          <p:cNvSpPr>
            <a:spLocks noGrp="1"/>
          </p:cNvSpPr>
          <p:nvPr>
            <p:ph idx="1"/>
          </p:nvPr>
        </p:nvSpPr>
        <p:spPr/>
        <p:txBody>
          <a:bodyPr>
            <a:normAutofit/>
          </a:bodyPr>
          <a:lstStyle/>
          <a:p>
            <a:pPr marL="0" indent="0">
              <a:buNone/>
            </a:pPr>
            <a:r>
              <a:rPr lang="zh-US" sz="2000" b="1" i="0" u="none" strike="noStrike" cap="none" baseline="0">
                <a:solidFill>
                  <a:srgbClr val="000000"/>
                </a:solidFill>
                <a:effectLst/>
                <a:uFill>
                  <a:solidFill>
                    <a:prstClr val="black">
                      <a:alpha val="0"/>
                    </a:prstClr>
                  </a:solidFill>
                </a:uFill>
                <a:latin typeface="Calibri"/>
                <a:ea typeface="Calibri"/>
                <a:cs typeface="Calibri"/>
              </a:rPr>
              <a:t>在問與答期間內提問：</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舉手並等待被點名。</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將要求您取消靜音，然後提出問題。</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我們可能沒有時間回答所有問題。如果您想要後續追蹤，請傳送電子郵件至 DCBOE：</a:t>
            </a:r>
            <a:r>
              <a:rPr lang="zh-US" sz="2000" b="0" i="0" u="none" strike="noStrike" cap="none" baseline="0">
                <a:solidFill>
                  <a:srgbClr val="0B5394"/>
                </a:solidFill>
                <a:effectLst/>
                <a:uFill>
                  <a:solidFill>
                    <a:prstClr val="black">
                      <a:alpha val="0"/>
                    </a:prstClr>
                  </a:solidFill>
                </a:uFill>
                <a:latin typeface="Calibri"/>
                <a:ea typeface="Calibri"/>
                <a:cs typeface="Calibri"/>
                <a:hlinkClick r:id="rId2" history="0"/>
              </a:rPr>
              <a:t>rcv@dcboe.org</a:t>
            </a:r>
            <a:r>
              <a:rPr lang="zh-US" sz="2000" b="0" i="0" u="none" strike="noStrike" cap="none" baseline="0">
                <a:solidFill>
                  <a:srgbClr val="0B5394"/>
                </a:solidFill>
                <a:effectLst/>
                <a:uFill>
                  <a:solidFill>
                    <a:prstClr val="black">
                      <a:alpha val="0"/>
                    </a:prstClr>
                  </a:solidFill>
                </a:uFill>
                <a:latin typeface="Calibri"/>
                <a:ea typeface="Calibri"/>
                <a:cs typeface="Calibri"/>
              </a:rPr>
              <a:t>。</a:t>
            </a:r>
          </a:p>
          <a:p>
            <a:pPr lvl="1">
              <a:spcBef>
                <a:spcPct val="0"/>
              </a:spcBef>
            </a:pP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01168" lvl="1" indent="0" algn="ctr">
              <a:spcBef>
                <a:spcPct val="0"/>
              </a:spcBef>
              <a:buNone/>
            </a:pPr>
            <a:r>
              <a:rPr lang="zh-US" sz="2000" b="1" i="0" u="none" strike="noStrike" cap="none" baseline="0">
                <a:solidFill>
                  <a:srgbClr val="D12027"/>
                </a:solidFill>
                <a:effectLst/>
                <a:uFill>
                  <a:solidFill>
                    <a:prstClr val="black">
                      <a:alpha val="0"/>
                    </a:prstClr>
                  </a:solidFill>
                </a:uFill>
                <a:latin typeface="Calibri"/>
                <a:ea typeface="Calibri"/>
                <a:cs typeface="Calibri"/>
              </a:rPr>
              <a:t>重要提醒：</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哥倫比亞特區選舉委員會是獨立、無黨派的機構，無法提供任何黨派性質的意見或回答。</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請禮貌交流。</a:t>
            </a:r>
          </a:p>
          <a:p>
            <a:pPr lvl="1">
              <a:spcBef>
                <a:spcPct val="0"/>
              </a:spcBef>
            </a:pPr>
            <a:r>
              <a:rPr lang="zh-US" sz="2000" b="0" i="0" u="none" strike="noStrike" cap="none" baseline="0">
                <a:solidFill>
                  <a:srgbClr val="000000"/>
                </a:solidFill>
                <a:effectLst/>
                <a:uFill>
                  <a:solidFill>
                    <a:prstClr val="black">
                      <a:alpha val="0"/>
                    </a:prstClr>
                  </a:solidFill>
                </a:uFill>
                <a:latin typeface="Calibri"/>
                <a:ea typeface="Calibri"/>
                <a:cs typeface="Calibri"/>
              </a:rPr>
              <a:t>請在被點名後才發表意見。我們將盡可能回答問題。</a:t>
            </a:r>
          </a:p>
          <a:p>
            <a:pPr lvl="1">
              <a:spcBef>
                <a:spcPct val="0"/>
              </a:spcBef>
            </a:pPr>
            <a:endParaRPr lang="en-US" sz="1800">
              <a:solidFill>
                <a:schemeClr val="tx1"/>
              </a:solidFill>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866314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哥倫比亞特區排序選擇投票 (RCV)</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794113"/>
            <a:ext cx="6662987" cy="3678612"/>
          </a:xfrm>
        </p:spPr>
        <p:txBody>
          <a:bodyPr>
            <a:noAutofit/>
          </a:bodyPr>
          <a:lstStyle/>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在 2024 年 11 月的普選中，選民以壓倒性多數投票通過了第 83 號倡議案 (I83)，該選民倡議確立了 DC 採用 RCV 為投票方式</a:t>
            </a:r>
          </a:p>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DC 議會在 2026 財政年度預算中為 RCV 提供了資金。</a:t>
            </a:r>
          </a:p>
          <a:p>
            <a:pPr>
              <a:buFont typeface="Wingdings" panose="05000000000000000000" pitchFamily="2" charset="2"/>
              <a:buChar char="§"/>
            </a:pPr>
            <a:r>
              <a:rPr lang="zh-US" sz="2400" b="0" i="0" u="none" strike="noStrike" cap="none" baseline="0">
                <a:solidFill>
                  <a:srgbClr val="17406D"/>
                </a:solidFill>
                <a:effectLst/>
                <a:uFill>
                  <a:solidFill>
                    <a:prstClr val="black">
                      <a:alpha val="0"/>
                    </a:prstClr>
                  </a:solidFill>
                </a:uFill>
                <a:latin typeface="Calibri"/>
                <a:ea typeface="Calibri"/>
                <a:cs typeface="Calibri"/>
              </a:rPr>
              <a:t>自 2026 年 6 月 16 日的初選和特別選舉開始，DC 選舉委員會 (DCBOE) 將在我們管理的所有選舉中實施 RCV</a:t>
            </a:r>
          </a:p>
        </p:txBody>
      </p:sp>
      <p:sp>
        <p:nvSpPr>
          <p:cNvPr id="4" name="TextBox 3">
            <a:extLst>
              <a:ext uri="{FF2B5EF4-FFF2-40B4-BE49-F238E27FC236}">
                <a16:creationId xmlns:a16="http://schemas.microsoft.com/office/drawing/2014/main" id="{E288B5F8-239A-F568-763C-07F961A59578}"/>
              </a:ext>
            </a:extLst>
          </p:cNvPr>
          <p:cNvSpPr txBox="1"/>
          <p:nvPr/>
        </p:nvSpPr>
        <p:spPr>
          <a:xfrm>
            <a:off x="3281082" y="2147782"/>
            <a:ext cx="3378336" cy="640080"/>
          </a:xfrm>
          <a:prstGeom prst="rect">
            <a:avLst/>
          </a:prstGeom>
          <a:noFill/>
        </p:spPr>
        <p:txBody>
          <a:bodyPr wrap="square" rtlCol="0">
            <a:spAutoFit/>
          </a:bodyPr>
          <a:lstStyle/>
          <a:p>
            <a:r>
              <a:rPr lang="zh-US" sz="3600" b="1" i="0" u="none" strike="noStrike" cap="none" baseline="0" dirty="0">
                <a:solidFill>
                  <a:srgbClr val="009DD9"/>
                </a:solidFill>
                <a:effectLst/>
                <a:uFill>
                  <a:solidFill>
                    <a:prstClr val="black">
                      <a:alpha val="0"/>
                    </a:prstClr>
                  </a:solidFill>
                </a:uFill>
                <a:latin typeface="Calibri"/>
                <a:ea typeface="Calibri"/>
                <a:cs typeface="Calibri"/>
              </a:rPr>
              <a:t>RCV 正式實施！</a:t>
            </a:r>
          </a:p>
        </p:txBody>
      </p:sp>
      <p:pic>
        <p:nvPicPr>
          <p:cNvPr id="4098" name="Picture 2">
            <a:extLst>
              <a:ext uri="{FF2B5EF4-FFF2-40B4-BE49-F238E27FC236}">
                <a16:creationId xmlns:a16="http://schemas.microsoft.com/office/drawing/2014/main" id="{1B173095-4AA2-85EE-7D54-C1FC05EE08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5446" y="4004760"/>
            <a:ext cx="2764234" cy="2274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4"/>
          <a:stretch>
            <a:fillRect/>
          </a:stretch>
        </p:blipFill>
        <p:spPr>
          <a:xfrm>
            <a:off x="8531856" y="4004760"/>
            <a:ext cx="2767824" cy="2280102"/>
          </a:xfrm>
          <a:prstGeom prst="rect">
            <a:avLst/>
          </a:prstGeom>
        </p:spPr>
      </p:pic>
    </p:spTree>
    <p:extLst>
      <p:ext uri="{BB962C8B-B14F-4D97-AF65-F5344CB8AC3E}">
        <p14:creationId xmlns:p14="http://schemas.microsoft.com/office/powerpoint/2010/main" val="37317521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哥倫比亞特區排序選擇投票 (RCV)</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695492" y="2415401"/>
            <a:ext cx="11150144" cy="4179359"/>
          </a:xfrm>
        </p:spPr>
        <p:txBody>
          <a:bodyPr numCol="2">
            <a:noAutofit/>
          </a:bodyPr>
          <a:lstStyle/>
          <a:p>
            <a:r>
              <a:rPr lang="zh-US" sz="2200" b="0" i="0" u="none" strike="noStrike" cap="none" baseline="0">
                <a:solidFill>
                  <a:srgbClr val="17406D"/>
                </a:solidFill>
                <a:effectLst/>
                <a:uFill>
                  <a:solidFill>
                    <a:prstClr val="black">
                      <a:alpha val="0"/>
                    </a:prstClr>
                  </a:solidFill>
                </a:uFill>
                <a:latin typeface="Calibri"/>
                <a:ea typeface="Calibri"/>
                <a:cs typeface="Calibri"/>
              </a:rPr>
              <a:t>美國總統和副總統；</a:t>
            </a:r>
          </a:p>
          <a:p>
            <a:r>
              <a:rPr lang="zh-US" sz="2200" b="0" i="0" u="none" strike="noStrike" cap="none" baseline="0">
                <a:solidFill>
                  <a:srgbClr val="17406D"/>
                </a:solidFill>
                <a:effectLst/>
                <a:uFill>
                  <a:solidFill>
                    <a:prstClr val="black">
                      <a:alpha val="0"/>
                    </a:prstClr>
                  </a:solidFill>
                </a:uFill>
                <a:latin typeface="Calibri"/>
                <a:ea typeface="Calibri"/>
                <a:cs typeface="Calibri"/>
              </a:rPr>
              <a:t>哥倫比亞特區市長；</a:t>
            </a:r>
          </a:p>
          <a:p>
            <a:r>
              <a:rPr lang="zh-US" sz="2200" b="0" i="0" u="none" strike="noStrike" cap="none" baseline="0">
                <a:solidFill>
                  <a:srgbClr val="17406D"/>
                </a:solidFill>
                <a:effectLst/>
                <a:uFill>
                  <a:solidFill>
                    <a:prstClr val="black">
                      <a:alpha val="0"/>
                    </a:prstClr>
                  </a:solidFill>
                </a:uFill>
                <a:latin typeface="Calibri"/>
                <a:ea typeface="Calibri"/>
                <a:cs typeface="Calibri"/>
              </a:rPr>
              <a:t>司法部長；</a:t>
            </a:r>
          </a:p>
          <a:p>
            <a:r>
              <a:rPr lang="zh-US" sz="2200" b="0" i="0" u="none" strike="noStrike" cap="none" baseline="0">
                <a:solidFill>
                  <a:srgbClr val="17406D"/>
                </a:solidFill>
                <a:effectLst/>
                <a:uFill>
                  <a:solidFill>
                    <a:prstClr val="black">
                      <a:alpha val="0"/>
                    </a:prstClr>
                  </a:solidFill>
                </a:uFill>
                <a:latin typeface="Calibri"/>
                <a:ea typeface="Calibri"/>
                <a:cs typeface="Calibri"/>
              </a:rPr>
              <a:t>哥倫比亞特區議會主席；</a:t>
            </a:r>
          </a:p>
          <a:p>
            <a:r>
              <a:rPr lang="zh-US" sz="2200" b="0" i="0" u="none" strike="noStrike" cap="none" baseline="0">
                <a:solidFill>
                  <a:srgbClr val="17406D"/>
                </a:solidFill>
                <a:effectLst/>
                <a:uFill>
                  <a:solidFill>
                    <a:prstClr val="black">
                      <a:alpha val="0"/>
                    </a:prstClr>
                  </a:solidFill>
                </a:uFill>
                <a:latin typeface="Calibri"/>
                <a:ea typeface="Calibri"/>
                <a:cs typeface="Calibri"/>
              </a:rPr>
              <a:t>美國眾議院代表；</a:t>
            </a:r>
          </a:p>
          <a:p>
            <a:r>
              <a:rPr lang="zh-US" sz="2200" b="0" i="0" u="none" strike="noStrike" cap="none" baseline="0">
                <a:solidFill>
                  <a:srgbClr val="17406D"/>
                </a:solidFill>
                <a:effectLst/>
                <a:uFill>
                  <a:solidFill>
                    <a:prstClr val="black">
                      <a:alpha val="0"/>
                    </a:prstClr>
                  </a:solidFill>
                </a:uFill>
                <a:latin typeface="Calibri"/>
                <a:ea typeface="Calibri"/>
                <a:cs typeface="Calibri"/>
              </a:rPr>
              <a:t>哥倫比亞特區議會議員；</a:t>
            </a:r>
          </a:p>
          <a:p>
            <a:r>
              <a:rPr lang="zh-US" sz="2200" b="0" i="0" u="none" strike="noStrike" cap="none" baseline="0">
                <a:solidFill>
                  <a:srgbClr val="17406D"/>
                </a:solidFill>
                <a:effectLst/>
                <a:uFill>
                  <a:solidFill>
                    <a:prstClr val="black">
                      <a:alpha val="0"/>
                    </a:prstClr>
                  </a:solidFill>
                </a:uFill>
                <a:latin typeface="Calibri"/>
                <a:ea typeface="Calibri"/>
                <a:cs typeface="Calibri"/>
              </a:rPr>
              <a:t>州教育委員會成員；</a:t>
            </a:r>
          </a:p>
          <a:p>
            <a:r>
              <a:rPr lang="zh-US" sz="2200" b="0" i="0" u="none" strike="noStrike" cap="none" baseline="0">
                <a:solidFill>
                  <a:srgbClr val="17406D"/>
                </a:solidFill>
                <a:effectLst/>
                <a:uFill>
                  <a:solidFill>
                    <a:prstClr val="black">
                      <a:alpha val="0"/>
                    </a:prstClr>
                  </a:solidFill>
                </a:uFill>
                <a:latin typeface="Calibri"/>
                <a:ea typeface="Calibri"/>
                <a:cs typeface="Calibri"/>
              </a:rPr>
              <a:t>美國參議員；</a:t>
            </a:r>
          </a:p>
          <a:p>
            <a:r>
              <a:rPr lang="zh-US" sz="2200" b="0" i="0" u="none" strike="noStrike" cap="none" baseline="0">
                <a:solidFill>
                  <a:srgbClr val="17406D"/>
                </a:solidFill>
                <a:effectLst/>
                <a:uFill>
                  <a:solidFill>
                    <a:prstClr val="black">
                      <a:alpha val="0"/>
                    </a:prstClr>
                  </a:solidFill>
                </a:uFill>
                <a:latin typeface="Calibri"/>
                <a:ea typeface="Calibri"/>
                <a:cs typeface="Calibri"/>
              </a:rPr>
              <a:t>美國眾議員；以及</a:t>
            </a:r>
          </a:p>
          <a:p>
            <a:r>
              <a:rPr lang="zh-US" sz="2200" b="0" i="0" u="none" strike="noStrike" cap="none" baseline="0">
                <a:solidFill>
                  <a:srgbClr val="17406D"/>
                </a:solidFill>
                <a:effectLst/>
                <a:uFill>
                  <a:solidFill>
                    <a:prstClr val="black">
                      <a:alpha val="0"/>
                    </a:prstClr>
                  </a:solidFill>
                </a:uFill>
                <a:latin typeface="Calibri"/>
                <a:ea typeface="Calibri"/>
                <a:cs typeface="Calibri"/>
              </a:rPr>
              <a:t>諮詢鄰里委員。</a:t>
            </a:r>
          </a:p>
        </p:txBody>
      </p:sp>
      <p:sp>
        <p:nvSpPr>
          <p:cNvPr id="4" name="TextBox 3">
            <a:extLst>
              <a:ext uri="{FF2B5EF4-FFF2-40B4-BE49-F238E27FC236}">
                <a16:creationId xmlns:a16="http://schemas.microsoft.com/office/drawing/2014/main" id="{E288B5F8-239A-F568-763C-07F961A59578}"/>
              </a:ext>
            </a:extLst>
          </p:cNvPr>
          <p:cNvSpPr txBox="1"/>
          <p:nvPr/>
        </p:nvSpPr>
        <p:spPr>
          <a:xfrm>
            <a:off x="692032" y="2021825"/>
            <a:ext cx="6480008" cy="396240"/>
          </a:xfrm>
          <a:prstGeom prst="rect">
            <a:avLst/>
          </a:prstGeom>
          <a:noFill/>
        </p:spPr>
        <p:txBody>
          <a:bodyPr wrap="square" rtlCol="0">
            <a:spAutoFit/>
          </a:bodyPr>
          <a:lstStyle/>
          <a:p>
            <a:r>
              <a:rPr lang="zh-US" sz="2000" b="1" i="0" u="none" strike="noStrike" cap="none" baseline="0">
                <a:solidFill>
                  <a:srgbClr val="009DD9"/>
                </a:solidFill>
                <a:effectLst/>
                <a:uFill>
                  <a:solidFill>
                    <a:prstClr val="black">
                      <a:alpha val="0"/>
                    </a:prstClr>
                  </a:solidFill>
                </a:uFill>
                <a:latin typeface="Calibri"/>
                <a:ea typeface="Calibri"/>
                <a:cs typeface="Calibri"/>
              </a:rPr>
              <a:t>初選、普選與特別選舉</a:t>
            </a:r>
          </a:p>
        </p:txBody>
      </p:sp>
      <p:pic>
        <p:nvPicPr>
          <p:cNvPr id="5" name="Picture 4">
            <a:extLst>
              <a:ext uri="{FF2B5EF4-FFF2-40B4-BE49-F238E27FC236}">
                <a16:creationId xmlns:a16="http://schemas.microsoft.com/office/drawing/2014/main" id="{7550818E-AE16-4AB1-8DA0-5A7648A7DCF1}"/>
              </a:ext>
            </a:extLst>
          </p:cNvPr>
          <p:cNvPicPr>
            <a:picLocks noChangeAspect="1"/>
          </p:cNvPicPr>
          <p:nvPr/>
        </p:nvPicPr>
        <p:blipFill>
          <a:blip r:embed="rId3"/>
          <a:stretch>
            <a:fillRect/>
          </a:stretch>
        </p:blipFill>
        <p:spPr>
          <a:xfrm>
            <a:off x="7376155" y="4122966"/>
            <a:ext cx="2767824" cy="2280102"/>
          </a:xfrm>
          <a:prstGeom prst="rect">
            <a:avLst/>
          </a:prstGeom>
        </p:spPr>
      </p:pic>
    </p:spTree>
    <p:extLst>
      <p:ext uri="{BB962C8B-B14F-4D97-AF65-F5344CB8AC3E}">
        <p14:creationId xmlns:p14="http://schemas.microsoft.com/office/powerpoint/2010/main" val="537509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3C440B-655D-8D91-D49D-B89BF990344E}"/>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什麼是 RCV 且如何運作？</a:t>
            </a:r>
          </a:p>
        </p:txBody>
      </p:sp>
      <p:sp>
        <p:nvSpPr>
          <p:cNvPr id="11" name="Content Placeholder 10">
            <a:extLst>
              <a:ext uri="{FF2B5EF4-FFF2-40B4-BE49-F238E27FC236}">
                <a16:creationId xmlns:a16="http://schemas.microsoft.com/office/drawing/2014/main" id="{38204A77-8871-7CA4-85C2-38F5E5E04BD8}"/>
              </a:ext>
            </a:extLst>
          </p:cNvPr>
          <p:cNvSpPr>
            <a:spLocks noGrp="1"/>
          </p:cNvSpPr>
          <p:nvPr>
            <p:ph sz="half" idx="1"/>
          </p:nvPr>
        </p:nvSpPr>
        <p:spPr>
          <a:xfrm>
            <a:off x="581192" y="1914043"/>
            <a:ext cx="6480008" cy="4580886"/>
          </a:xfrm>
        </p:spPr>
        <p:txBody>
          <a:bodyPr>
            <a:noAutofit/>
          </a:bodyPr>
          <a:lstStyle/>
          <a:p>
            <a:r>
              <a:rPr lang="zh-US" sz="2200" b="0" i="0" u="none" strike="noStrike" cap="none" baseline="0">
                <a:solidFill>
                  <a:srgbClr val="17406D"/>
                </a:solidFill>
                <a:effectLst/>
                <a:uFill>
                  <a:solidFill>
                    <a:prstClr val="black">
                      <a:alpha val="0"/>
                    </a:prstClr>
                  </a:solidFill>
                </a:uFill>
                <a:latin typeface="Calibri"/>
                <a:ea typeface="Calibri"/>
                <a:cs typeface="Calibri"/>
              </a:rPr>
              <a:t>請注意，RCV 有多種模式。DC 所實施的 RCV 模式是由 I83 條文決定，而非由 DCBOE 決定。</a:t>
            </a:r>
          </a:p>
          <a:p>
            <a:r>
              <a:rPr lang="zh-US" sz="2200" b="0" i="0" u="none" strike="noStrike" cap="none" baseline="0">
                <a:solidFill>
                  <a:srgbClr val="17406D"/>
                </a:solidFill>
                <a:effectLst/>
                <a:uFill>
                  <a:solidFill>
                    <a:prstClr val="black">
                      <a:alpha val="0"/>
                    </a:prstClr>
                  </a:solidFill>
                </a:uFill>
                <a:latin typeface="Calibri"/>
                <a:ea typeface="Calibri"/>
                <a:cs typeface="Calibri"/>
              </a:rPr>
              <a:t>DCBOE 負責制定符合此法案的規範。</a:t>
            </a:r>
          </a:p>
          <a:p>
            <a:r>
              <a:rPr lang="zh-US" sz="2200" b="0" i="0" u="none" strike="noStrike" cap="none" baseline="0">
                <a:solidFill>
                  <a:srgbClr val="17406D"/>
                </a:solidFill>
                <a:effectLst/>
                <a:uFill>
                  <a:solidFill>
                    <a:prstClr val="black">
                      <a:alpha val="0"/>
                    </a:prstClr>
                  </a:solidFill>
                </a:uFill>
                <a:latin typeface="Calibri"/>
                <a:ea typeface="Calibri"/>
                <a:cs typeface="Calibri"/>
              </a:rPr>
              <a:t>RCV 適用於至少包含三位合格候選人的選舉。</a:t>
            </a:r>
          </a:p>
          <a:p>
            <a:r>
              <a:rPr lang="zh-US" sz="2200" b="0" i="0" u="none" strike="noStrike" cap="none" baseline="0">
                <a:solidFill>
                  <a:srgbClr val="17406D"/>
                </a:solidFill>
                <a:effectLst/>
                <a:uFill>
                  <a:solidFill>
                    <a:prstClr val="black">
                      <a:alpha val="0"/>
                    </a:prstClr>
                  </a:solidFill>
                </a:uFill>
                <a:latin typeface="Calibri"/>
                <a:ea typeface="Calibri"/>
                <a:cs typeface="Calibri"/>
              </a:rPr>
              <a:t>在 RCV 選舉中，選民可以按照偏好順序來排名候選人，而不是只選擇一位。</a:t>
            </a:r>
          </a:p>
          <a:p>
            <a:r>
              <a:rPr lang="zh-US" sz="2200" b="0" i="0" u="none" strike="noStrike" cap="none" baseline="0">
                <a:solidFill>
                  <a:srgbClr val="17406D"/>
                </a:solidFill>
                <a:effectLst/>
                <a:uFill>
                  <a:solidFill>
                    <a:prstClr val="black">
                      <a:alpha val="0"/>
                    </a:prstClr>
                  </a:solidFill>
                </a:uFill>
                <a:latin typeface="Calibri"/>
                <a:ea typeface="Calibri"/>
                <a:cs typeface="Calibri"/>
              </a:rPr>
              <a:t>計票以分輪進行，直到有候選人獲得多數票（至少 50%）為止。</a:t>
            </a:r>
          </a:p>
        </p:txBody>
      </p:sp>
      <p:pic>
        <p:nvPicPr>
          <p:cNvPr id="6" name="Picture 5">
            <a:extLst>
              <a:ext uri="{FF2B5EF4-FFF2-40B4-BE49-F238E27FC236}">
                <a16:creationId xmlns:a16="http://schemas.microsoft.com/office/drawing/2014/main" id="{F9EABCB7-BE2D-4AC6-AF70-306217EED97B}"/>
              </a:ext>
            </a:extLst>
          </p:cNvPr>
          <p:cNvPicPr>
            <a:picLocks noChangeAspect="1"/>
          </p:cNvPicPr>
          <p:nvPr/>
        </p:nvPicPr>
        <p:blipFill>
          <a:blip r:embed="rId3"/>
          <a:stretch>
            <a:fillRect/>
          </a:stretch>
        </p:blipFill>
        <p:spPr>
          <a:xfrm>
            <a:off x="7522993" y="729658"/>
            <a:ext cx="3549679" cy="6042007"/>
          </a:xfrm>
          <a:prstGeom prst="rect">
            <a:avLst/>
          </a:prstGeom>
        </p:spPr>
      </p:pic>
    </p:spTree>
    <p:extLst>
      <p:ext uri="{BB962C8B-B14F-4D97-AF65-F5344CB8AC3E}">
        <p14:creationId xmlns:p14="http://schemas.microsoft.com/office/powerpoint/2010/main" val="452125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E79C6-9D3F-5E93-2D25-8C230E9C313F}"/>
              </a:ext>
            </a:extLst>
          </p:cNvPr>
          <p:cNvSpPr txBox="1"/>
          <p:nvPr/>
        </p:nvSpPr>
        <p:spPr>
          <a:xfrm>
            <a:off x="487278" y="2419762"/>
            <a:ext cx="4906758" cy="2760756"/>
          </a:xfrm>
          <a:prstGeom prst="rect">
            <a:avLst/>
          </a:prstGeom>
          <a:noFill/>
        </p:spPr>
        <p:txBody>
          <a:bodyPr wrap="square">
            <a:spAutoFit/>
          </a:bodyPr>
          <a:lstStyle/>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zh-US" sz="2400" b="0" i="0" u="none" strike="noStrike" cap="none" baseline="0" dirty="0">
                <a:solidFill>
                  <a:srgbClr val="3D3D3D"/>
                </a:solidFill>
                <a:effectLst/>
                <a:uFill>
                  <a:solidFill>
                    <a:prstClr val="black">
                      <a:alpha val="0"/>
                    </a:prstClr>
                  </a:solidFill>
                </a:uFill>
                <a:latin typeface="Calibri"/>
                <a:ea typeface="Calibri"/>
                <a:cs typeface="Calibri"/>
              </a:rPr>
              <a:t>每欄只填一個橢圓形</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zh-US" sz="2400" b="0" i="0" u="none" strike="noStrike" cap="none" baseline="0" dirty="0">
                <a:solidFill>
                  <a:srgbClr val="3D3D3D"/>
                </a:solidFill>
                <a:effectLst/>
                <a:uFill>
                  <a:solidFill>
                    <a:prstClr val="black">
                      <a:alpha val="0"/>
                    </a:prstClr>
                  </a:solidFill>
                </a:uFill>
                <a:latin typeface="Calibri"/>
                <a:ea typeface="Calibri"/>
                <a:cs typeface="Calibri"/>
              </a:rPr>
              <a:t>可排名最多五位候選人</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zh-US" sz="2400" b="0" i="0" u="none" strike="noStrike" cap="none" baseline="0" dirty="0">
                <a:solidFill>
                  <a:srgbClr val="3D3D3D"/>
                </a:solidFill>
                <a:effectLst/>
                <a:uFill>
                  <a:solidFill>
                    <a:prstClr val="black">
                      <a:alpha val="0"/>
                    </a:prstClr>
                  </a:solidFill>
                </a:uFill>
                <a:latin typeface="Calibri"/>
                <a:ea typeface="Calibri"/>
                <a:cs typeface="Calibri"/>
              </a:rPr>
              <a:t>排名其他候選人不會影響您列為第一的候選人</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zh-US" sz="2400" b="0" i="0" u="none" strike="noStrike" cap="none" baseline="0" dirty="0">
                <a:solidFill>
                  <a:srgbClr val="3D3D3D"/>
                </a:solidFill>
                <a:effectLst/>
                <a:uFill>
                  <a:solidFill>
                    <a:prstClr val="black">
                      <a:alpha val="0"/>
                    </a:prstClr>
                  </a:solidFill>
                </a:uFill>
                <a:latin typeface="Calibri"/>
                <a:ea typeface="Calibri"/>
                <a:cs typeface="Calibri"/>
              </a:rPr>
              <a:t>對候選人進行排名並非必要。選民也可以只選擇一位候選人。</a:t>
            </a:r>
          </a:p>
        </p:txBody>
      </p:sp>
      <p:sp>
        <p:nvSpPr>
          <p:cNvPr id="13" name="Title 12">
            <a:extLst>
              <a:ext uri="{FF2B5EF4-FFF2-40B4-BE49-F238E27FC236}">
                <a16:creationId xmlns:a16="http://schemas.microsoft.com/office/drawing/2014/main" id="{DE08FA53-8E53-76E5-CE5D-9470CC31A93C}"/>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如何標記選票</a:t>
            </a:r>
          </a:p>
        </p:txBody>
      </p:sp>
      <p:pic>
        <p:nvPicPr>
          <p:cNvPr id="6" name="Picture 5">
            <a:extLst>
              <a:ext uri="{FF2B5EF4-FFF2-40B4-BE49-F238E27FC236}">
                <a16:creationId xmlns:a16="http://schemas.microsoft.com/office/drawing/2014/main" id="{8E46CD78-CE9C-4E43-9D44-C592CB890A5E}"/>
              </a:ext>
            </a:extLst>
          </p:cNvPr>
          <p:cNvPicPr>
            <a:picLocks noChangeAspect="1"/>
          </p:cNvPicPr>
          <p:nvPr/>
        </p:nvPicPr>
        <p:blipFill>
          <a:blip r:embed="rId3"/>
          <a:srcRect l="205" t="-7975" r="-205" b="8879"/>
          <a:stretch>
            <a:fillRect/>
          </a:stretch>
        </p:blipFill>
        <p:spPr>
          <a:xfrm>
            <a:off x="7470854" y="62044"/>
            <a:ext cx="4371574" cy="6795956"/>
          </a:xfrm>
          <a:prstGeom prst="rect">
            <a:avLst/>
          </a:prstGeom>
        </p:spPr>
      </p:pic>
      <p:sp>
        <p:nvSpPr>
          <p:cNvPr id="7" name="Oval 6">
            <a:extLst>
              <a:ext uri="{FF2B5EF4-FFF2-40B4-BE49-F238E27FC236}">
                <a16:creationId xmlns:a16="http://schemas.microsoft.com/office/drawing/2014/main" id="{C7D847C0-CD75-EA16-7713-BA7C1A24EFB7}"/>
              </a:ext>
            </a:extLst>
          </p:cNvPr>
          <p:cNvSpPr/>
          <p:nvPr/>
        </p:nvSpPr>
        <p:spPr>
          <a:xfrm>
            <a:off x="10008855" y="1990164"/>
            <a:ext cx="175051" cy="8570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996020-E062-2E18-724B-BC48599F691C}"/>
              </a:ext>
            </a:extLst>
          </p:cNvPr>
          <p:cNvSpPr/>
          <p:nvPr/>
        </p:nvSpPr>
        <p:spPr>
          <a:xfrm>
            <a:off x="10720865" y="463537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7778D0-1EC9-2C17-29F7-026C0763564C}"/>
              </a:ext>
            </a:extLst>
          </p:cNvPr>
          <p:cNvSpPr/>
          <p:nvPr/>
        </p:nvSpPr>
        <p:spPr>
          <a:xfrm>
            <a:off x="10350254" y="2734856"/>
            <a:ext cx="173633" cy="9035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373915-D9C2-8CDB-DE69-E41070E1E828}"/>
              </a:ext>
            </a:extLst>
          </p:cNvPr>
          <p:cNvSpPr/>
          <p:nvPr/>
        </p:nvSpPr>
        <p:spPr>
          <a:xfrm>
            <a:off x="11065006" y="4242899"/>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BB7882-F7F7-6176-0D49-8BF8183343B2}"/>
              </a:ext>
            </a:extLst>
          </p:cNvPr>
          <p:cNvSpPr/>
          <p:nvPr/>
        </p:nvSpPr>
        <p:spPr>
          <a:xfrm>
            <a:off x="11428023" y="347933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DE7E37B-D5EA-0D45-46B1-49D2722571AB}"/>
              </a:ext>
            </a:extLst>
          </p:cNvPr>
          <p:cNvPicPr>
            <a:picLocks noChangeAspect="1"/>
          </p:cNvPicPr>
          <p:nvPr/>
        </p:nvPicPr>
        <p:blipFill>
          <a:blip r:embed="rId4">
            <a:alphaModFix amt="50000"/>
            <a:extLst>
              <a:ext uri="{837473B0-CC2E-450A-ABE3-18F120FF3D39}">
                <a1611:picAttrSrcUrl xmlns:a1611="http://schemas.microsoft.com/office/drawing/2016/11/main" r:id="rId5"/>
              </a:ext>
            </a:extLst>
          </a:blip>
          <a:stretch>
            <a:fillRect/>
          </a:stretch>
        </p:blipFill>
        <p:spPr>
          <a:xfrm>
            <a:off x="8414930" y="2414138"/>
            <a:ext cx="3427498" cy="3389834"/>
          </a:xfrm>
          <a:prstGeom prst="rect">
            <a:avLst/>
          </a:prstGeom>
        </p:spPr>
      </p:pic>
    </p:spTree>
    <p:extLst>
      <p:ext uri="{BB962C8B-B14F-4D97-AF65-F5344CB8AC3E}">
        <p14:creationId xmlns:p14="http://schemas.microsoft.com/office/powerpoint/2010/main" val="330656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zh-US" sz="2800" b="1" i="0" u="none" strike="noStrike" cap="all" baseline="0">
                <a:solidFill>
                  <a:srgbClr val="FFFFFF"/>
                </a:solidFill>
                <a:effectLst/>
                <a:uFill>
                  <a:solidFill>
                    <a:prstClr val="black">
                      <a:alpha val="0"/>
                    </a:prstClr>
                  </a:solidFill>
                </a:uFill>
                <a:latin typeface="Calibri"/>
                <a:ea typeface="Calibri"/>
                <a:cs typeface="Calibri"/>
              </a:rPr>
              <a:t>要避免的錯誤 – 排名錯誤</a:t>
            </a:r>
          </a:p>
        </p:txBody>
      </p:sp>
      <p:pic>
        <p:nvPicPr>
          <p:cNvPr id="5" name="Picture 4">
            <a:extLst>
              <a:ext uri="{FF2B5EF4-FFF2-40B4-BE49-F238E27FC236}">
                <a16:creationId xmlns:a16="http://schemas.microsoft.com/office/drawing/2014/main" id="{0B026EA2-F740-4F6F-B2D4-29F9AF99EFB2}"/>
              </a:ext>
            </a:extLst>
          </p:cNvPr>
          <p:cNvPicPr>
            <a:picLocks noChangeAspect="1"/>
          </p:cNvPicPr>
          <p:nvPr/>
        </p:nvPicPr>
        <p:blipFill>
          <a:blip r:embed="rId3"/>
          <a:srcRect r="3436" b="47745"/>
          <a:stretch>
            <a:fillRect/>
          </a:stretch>
        </p:blipFill>
        <p:spPr>
          <a:xfrm>
            <a:off x="1406175" y="2122098"/>
            <a:ext cx="4109117" cy="4085656"/>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672BF5-7AF6-F33F-F851-1ACF82232DED}"/>
              </a:ext>
            </a:extLst>
          </p:cNvPr>
          <p:cNvSpPr/>
          <p:nvPr/>
        </p:nvSpPr>
        <p:spPr>
          <a:xfrm>
            <a:off x="4430950" y="2147677"/>
            <a:ext cx="383158"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B1D114-2D27-1412-FA6B-A1F5AB718F4B}"/>
              </a:ext>
            </a:extLst>
          </p:cNvPr>
          <p:cNvSpPr/>
          <p:nvPr/>
        </p:nvSpPr>
        <p:spPr>
          <a:xfrm>
            <a:off x="4110910" y="2147677"/>
            <a:ext cx="320040"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182187"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3A7764-B195-49A8-9EAC-7C4BFEBE23CE}"/>
              </a:ext>
            </a:extLst>
          </p:cNvPr>
          <p:cNvPicPr>
            <a:picLocks noChangeAspect="1"/>
          </p:cNvPicPr>
          <p:nvPr/>
        </p:nvPicPr>
        <p:blipFill>
          <a:blip r:embed="rId4"/>
          <a:stretch>
            <a:fillRect/>
          </a:stretch>
        </p:blipFill>
        <p:spPr>
          <a:xfrm>
            <a:off x="6635812" y="2124062"/>
            <a:ext cx="4109060" cy="4084674"/>
          </a:xfrm>
          <a:prstGeom prst="rect">
            <a:avLst/>
          </a:prstGeom>
        </p:spPr>
      </p:pic>
      <p:sp>
        <p:nvSpPr>
          <p:cNvPr id="12" name="Oval 11">
            <a:extLst>
              <a:ext uri="{FF2B5EF4-FFF2-40B4-BE49-F238E27FC236}">
                <a16:creationId xmlns:a16="http://schemas.microsoft.com/office/drawing/2014/main" id="{AD57C821-95D2-8E65-1387-4D6056B408BF}"/>
              </a:ext>
            </a:extLst>
          </p:cNvPr>
          <p:cNvSpPr/>
          <p:nvPr/>
        </p:nvSpPr>
        <p:spPr>
          <a:xfrm>
            <a:off x="9142497"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053C5-E541-3C10-5594-E94E1ED43EC6}"/>
              </a:ext>
            </a:extLst>
          </p:cNvPr>
          <p:cNvSpPr/>
          <p:nvPr/>
        </p:nvSpPr>
        <p:spPr>
          <a:xfrm>
            <a:off x="9359769" y="2123080"/>
            <a:ext cx="344235"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20D759-B295-2038-4189-0DE4D67E9209}"/>
              </a:ext>
            </a:extLst>
          </p:cNvPr>
          <p:cNvSpPr/>
          <p:nvPr/>
        </p:nvSpPr>
        <p:spPr>
          <a:xfrm>
            <a:off x="9690847" y="2123080"/>
            <a:ext cx="358893"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01F391-B1CD-FE37-2CED-6ED58A940F28}"/>
              </a:ext>
            </a:extLst>
          </p:cNvPr>
          <p:cNvSpPr/>
          <p:nvPr/>
        </p:nvSpPr>
        <p:spPr>
          <a:xfrm>
            <a:off x="9473575"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873295-A64B-9CAF-4DE9-13F46F74835B}"/>
              </a:ext>
            </a:extLst>
          </p:cNvPr>
          <p:cNvSpPr/>
          <p:nvPr/>
        </p:nvSpPr>
        <p:spPr>
          <a:xfrm>
            <a:off x="9473575"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788128" y="498422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00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2" grpId="0" animBg="1"/>
      <p:bldP spid="21" grpId="0" animBg="1"/>
      <p:bldP spid="22" grpId="0" animBg="1"/>
      <p:bldP spid="16" grpId="0" animBg="1"/>
      <p:bldP spid="15"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5.14.0.611"/>
  <p:tag name="AS_RELEASE_DATE" val="2025.07.31"/>
  <p:tag name="AS_TITLE" val="Aspose.Slides for Java"/>
  <p:tag name="AS_VERSION" val="25.7"/>
</p:tagLst>
</file>

<file path=ppt/theme/theme1.xml><?xml version="1.0" encoding="utf-8"?>
<a:theme xmlns:a="http://schemas.openxmlformats.org/drawingml/2006/main" name="Divide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3387</TotalTime>
  <Words>424</Words>
  <Application>Microsoft Office PowerPoint</Application>
  <PresentationFormat>Widescreen</PresentationFormat>
  <Paragraphs>134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Phosphate Solid</vt:lpstr>
      <vt:lpstr>Wingdings</vt:lpstr>
      <vt:lpstr>Wingdings 2</vt:lpstr>
      <vt:lpstr>Dividend</vt:lpstr>
      <vt:lpstr>排序選擇投票</vt:lpstr>
      <vt:lpstr>議程</vt:lpstr>
      <vt:lpstr>網路研討會說明</vt:lpstr>
      <vt:lpstr>網路研討會說明</vt:lpstr>
      <vt:lpstr>哥倫比亞特區排序選擇投票 (RCV)</vt:lpstr>
      <vt:lpstr>哥倫比亞特區排序選擇投票 (RCV)</vt:lpstr>
      <vt:lpstr>什麼是 RCV 且如何運作？</vt:lpstr>
      <vt:lpstr>如何標記選票</vt:lpstr>
      <vt:lpstr>要避免的錯誤 – 排名錯誤</vt:lpstr>
      <vt:lpstr>要避免的錯誤 - 跳過</vt:lpstr>
      <vt:lpstr>請注意</vt:lpstr>
      <vt:lpstr>PowerPoint Presentation</vt:lpstr>
      <vt:lpstr>預期會有什麼情況？</vt:lpstr>
      <vt:lpstr>教育與宣傳</vt:lpstr>
      <vt:lpstr>重要的 2026 年 6 月 16 日初選和特別選舉日期</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Ranked choice  voting</dc:title>
  <dc:creator>Ben Hinchman</dc:creator>
  <cp:lastModifiedBy>Wesley Sardinha</cp:lastModifiedBy>
  <cp:revision>80</cp:revision>
  <cp:lastPrinted>2026-02-06T18:22:05Z</cp:lastPrinted>
  <dcterms:created xsi:type="dcterms:W3CDTF">2026-01-26T19:34:40Z</dcterms:created>
  <dcterms:modified xsi:type="dcterms:W3CDTF">2026-05-12T18:37:12Z</dcterms:modified>
</cp:coreProperties>
</file>